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3" r:id="rId11"/>
    <p:sldId id="274" r:id="rId12"/>
    <p:sldId id="276" r:id="rId13"/>
    <p:sldId id="262" r:id="rId14"/>
    <p:sldId id="269" r:id="rId15"/>
    <p:sldId id="268" r:id="rId16"/>
    <p:sldId id="273" r:id="rId17"/>
  </p:sldIdLst>
  <p:sldSz cx="9144000" cy="6858000" type="screen4x3"/>
  <p:notesSz cx="7023100" cy="93091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29" autoAdjust="0"/>
    <p:restoredTop sz="71692" autoAdjust="0"/>
  </p:normalViewPr>
  <p:slideViewPr>
    <p:cSldViewPr snapToGrid="0" snapToObjects="1">
      <p:cViewPr varScale="1">
        <p:scale>
          <a:sx n="83" d="100"/>
          <a:sy n="83" d="100"/>
        </p:scale>
        <p:origin x="211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4" d="100"/>
          <a:sy n="54" d="100"/>
        </p:scale>
        <p:origin x="-2904" y="-108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>
              <a:defRPr/>
            </a:pPr>
            <a:fld id="{BD08310B-E0B4-4509-8330-24F203E207DE}" type="datetimeFigureOut">
              <a:rPr lang="en-GB"/>
              <a:pPr>
                <a:defRPr/>
              </a:pPr>
              <a:t>11/05/2015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>
              <a:defRPr/>
            </a:pPr>
            <a:fld id="{023D031F-3D4F-486E-849D-4A21EDE1FB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173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>
              <a:defRPr/>
            </a:pPr>
            <a:endParaRPr lang="en-T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>
              <a:defRPr/>
            </a:pPr>
            <a:fld id="{9D00B491-FA82-4673-BD01-F53C25F297F9}" type="datetimeFigureOut">
              <a:rPr lang="en-TT"/>
              <a:pPr>
                <a:defRPr/>
              </a:pPr>
              <a:t>11/05/2015</a:t>
            </a:fld>
            <a:endParaRPr lang="en-T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TT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TT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>
              <a:defRPr/>
            </a:pPr>
            <a:fld id="{36C07BE4-EE08-4841-9FDC-02CCF380DB0B}" type="slidenum">
              <a:rPr lang="en-TT"/>
              <a:pPr>
                <a:defRPr/>
              </a:pPr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764056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80AA0F2-C948-4B75-9950-A8B5FAC254AB}" type="slidenum">
              <a:rPr lang="en-TT" smtClean="0"/>
              <a:pPr/>
              <a:t>1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1636636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Arial" pitchFamily="34" charset="0"/>
              <a:buNone/>
            </a:pPr>
            <a:endParaRPr lang="en-TT" baseline="0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A0838B-8084-425D-A1A1-BE6D425DE14F}" type="slidenum">
              <a:rPr lang="en-TT" smtClean="0"/>
              <a:pPr/>
              <a:t>10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23425330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Arial" pitchFamily="34" charset="0"/>
              <a:buNone/>
            </a:pPr>
            <a:endParaRPr lang="en-TT" baseline="0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A0838B-8084-425D-A1A1-BE6D425DE14F}" type="slidenum">
              <a:rPr lang="en-TT" smtClean="0"/>
              <a:pPr/>
              <a:t>11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11844235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C07BE4-EE08-4841-9FDC-02CCF380DB0B}" type="slidenum">
              <a:rPr lang="en-TT" smtClean="0"/>
              <a:pPr>
                <a:defRPr/>
              </a:pPr>
              <a:t>12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40180111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TT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FE039-701F-4B9C-A024-2ABBCEA5F651}" type="slidenum">
              <a:rPr lang="en-TT" smtClean="0"/>
              <a:pPr/>
              <a:t>13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14591478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TT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88F86A-E62B-4B5B-B356-D89A01A44CC0}" type="slidenum">
              <a:rPr lang="en-TT" smtClean="0"/>
              <a:pPr/>
              <a:t>14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10023515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TT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E43D945-E5E2-4134-9A6B-D219DC5FF6BE}" type="slidenum">
              <a:rPr lang="en-TT" smtClean="0"/>
              <a:pPr/>
              <a:t>15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29040320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C07BE4-EE08-4841-9FDC-02CCF380DB0B}" type="slidenum">
              <a:rPr lang="en-TT" smtClean="0"/>
              <a:pPr>
                <a:defRPr/>
              </a:pPr>
              <a:t>16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002747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endParaRPr lang="en-GB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8AA83A-2875-41E6-A8AC-7636E2486D07}" type="slidenum">
              <a:rPr lang="en-TT" smtClean="0"/>
              <a:pPr/>
              <a:t>2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343734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endParaRPr lang="en-GB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6412E8B-3538-42DD-812D-0D9E9E85C5BD}" type="slidenum">
              <a:rPr lang="en-TT" smtClean="0"/>
              <a:pPr/>
              <a:t>3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3851853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F5DBD25-9492-415B-A62C-B518B9617777}" type="slidenum">
              <a:rPr lang="en-TT" smtClean="0"/>
              <a:pPr/>
              <a:t>4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3230638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7649E7-5ADE-4D51-9CE2-5B93340EBC35}" type="slidenum">
              <a:rPr lang="en-TT" smtClean="0"/>
              <a:pPr/>
              <a:t>5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792520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en-GB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2BC327-2B30-4670-847E-7E569762BEE2}" type="slidenum">
              <a:rPr lang="en-TT" smtClean="0"/>
              <a:pPr/>
              <a:t>6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16778745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en-GB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BDA5C5-FBEA-4C54-82A7-0CB36E4CEEAF}" type="slidenum">
              <a:rPr lang="en-TT" smtClean="0"/>
              <a:pPr/>
              <a:t>7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4232872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  <a:defRPr/>
            </a:pPr>
            <a:endParaRPr lang="en-GB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B7DEB7B-E08E-417D-BBF5-2E90A5F48129}" type="slidenum">
              <a:rPr lang="en-TT" smtClean="0"/>
              <a:pPr/>
              <a:t>8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2022722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en-GB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9D4FE1-E9EA-45AF-A353-AD497D4DD811}" type="slidenum">
              <a:rPr lang="en-TT" smtClean="0"/>
              <a:pPr/>
              <a:t>9</a:t>
            </a:fld>
            <a:endParaRPr lang="en-TT" smtClean="0"/>
          </a:p>
        </p:txBody>
      </p:sp>
    </p:spTree>
    <p:extLst>
      <p:ext uri="{BB962C8B-B14F-4D97-AF65-F5344CB8AC3E}">
        <p14:creationId xmlns:p14="http://schemas.microsoft.com/office/powerpoint/2010/main" val="2645717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57488"/>
            <a:ext cx="4038600" cy="38616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757488"/>
            <a:ext cx="4038600" cy="38616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0800000" flipV="1">
            <a:off x="457200" y="2625258"/>
            <a:ext cx="4040188" cy="5826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48815"/>
            <a:ext cx="4040188" cy="33686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10800000" flipV="1">
            <a:off x="4645025" y="2625258"/>
            <a:ext cx="4041775" cy="5826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248815"/>
            <a:ext cx="4041775" cy="33686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15478"/>
            <a:ext cx="3008313" cy="8229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514600"/>
            <a:ext cx="5111750" cy="4144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008313" cy="4144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01799"/>
            <a:ext cx="5486400" cy="30257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jpe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4239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647950"/>
            <a:ext cx="8229600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9525"/>
            <a:ext cx="9144000" cy="137795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fontAlgn="auto" hangingPunct="0">
              <a:spcAft>
                <a:spcPts val="0"/>
              </a:spcAft>
              <a:defRPr/>
            </a:pPr>
            <a:endParaRPr lang="en-GB">
              <a:latin typeface="Times" charset="0"/>
              <a:cs typeface="+mn-cs"/>
            </a:endParaRPr>
          </a:p>
        </p:txBody>
      </p:sp>
      <p:pic>
        <p:nvPicPr>
          <p:cNvPr id="1029" name="Picture 7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90488" y="109538"/>
            <a:ext cx="1096962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8" descr="vlcsnap-2012-11-06-10h36m07s152.jpg"/>
          <p:cNvPicPr>
            <a:picLocks noChangeAspect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1258888" y="42863"/>
            <a:ext cx="1573212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9" descr="IMG_1981.jpg"/>
          <p:cNvPicPr>
            <a:picLocks noChangeAspect="1"/>
          </p:cNvPicPr>
          <p:nvPr/>
        </p:nvPicPr>
        <p:blipFill>
          <a:blip r:embed="rId13" cstate="email"/>
          <a:srcRect l="-311"/>
          <a:stretch>
            <a:fillRect/>
          </a:stretch>
        </p:blipFill>
        <p:spPr bwMode="auto">
          <a:xfrm>
            <a:off x="5132388" y="44450"/>
            <a:ext cx="2376487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015 Groups waits for agreed estimated accuracy of 3.5.jpg"/>
          <p:cNvPicPr>
            <a:picLocks noChangeAspect="1"/>
          </p:cNvPicPr>
          <p:nvPr/>
        </p:nvPicPr>
        <p:blipFill>
          <a:blip r:embed="rId14" cstate="email"/>
          <a:srcRect l="-3578"/>
          <a:stretch>
            <a:fillRect/>
          </a:stretch>
        </p:blipFill>
        <p:spPr bwMode="auto">
          <a:xfrm>
            <a:off x="2822575" y="42863"/>
            <a:ext cx="223837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2" descr="IMG_8533.jpg"/>
          <p:cNvPicPr>
            <a:picLocks noChangeAspect="1"/>
          </p:cNvPicPr>
          <p:nvPr/>
        </p:nvPicPr>
        <p:blipFill>
          <a:blip r:embed="rId15" cstate="email"/>
          <a:srcRect/>
          <a:stretch>
            <a:fillRect/>
          </a:stretch>
        </p:blipFill>
        <p:spPr bwMode="auto">
          <a:xfrm>
            <a:off x="7591425" y="44450"/>
            <a:ext cx="142557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ts val="30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30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ts val="30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ts val="30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ts val="30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hyperlink" Target="mailto:keisha@canari.org" TargetMode="External"/><Relationship Id="rId7" Type="http://schemas.openxmlformats.org/officeDocument/2006/relationships/hyperlink" Target="http://www.scribd.com/CANARI_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youtube.com/user/2011CANARI" TargetMode="External"/><Relationship Id="rId5" Type="http://schemas.openxmlformats.org/officeDocument/2006/relationships/hyperlink" Target="http://www.facebook.com/pages/Caribbean-Natural-Resources-Institute/159735514051858" TargetMode="External"/><Relationship Id="rId10" Type="http://schemas.openxmlformats.org/officeDocument/2006/relationships/image" Target="../media/image21.jpeg"/><Relationship Id="rId4" Type="http://schemas.openxmlformats.org/officeDocument/2006/relationships/hyperlink" Target="http://www.canari.org/" TargetMode="External"/><Relationship Id="rId9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b="1" i="1" smtClean="0"/>
              <a:t>The CANARI Rural Livelihood Programme:                            building community capacity, resilience and sustainability     in local communities in Trinidad and Tobago</a:t>
            </a:r>
            <a:endParaRPr lang="en-GB" sz="2400" smtClean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371600" y="4094163"/>
            <a:ext cx="7086600" cy="1601787"/>
          </a:xfrm>
        </p:spPr>
        <p:txBody>
          <a:bodyPr/>
          <a:lstStyle/>
          <a:p>
            <a:pPr eaLnBrk="1" hangingPunct="1"/>
            <a:r>
              <a:rPr lang="en-TT" sz="1400" b="1" dirty="0" smtClean="0"/>
              <a:t>Session 1 : Community development and the environment</a:t>
            </a:r>
            <a:endParaRPr lang="en-TT" sz="1400" dirty="0" smtClean="0"/>
          </a:p>
          <a:p>
            <a:pPr eaLnBrk="1" hangingPunct="1"/>
            <a:endParaRPr lang="en-TT" sz="1400" dirty="0" smtClean="0"/>
          </a:p>
          <a:p>
            <a:r>
              <a:rPr lang="en-US" sz="1400" b="1" dirty="0" smtClean="0"/>
              <a:t>The First Biennial Community Development Partnership Forum &amp; Exhibition (CDPF-1)</a:t>
            </a:r>
          </a:p>
          <a:p>
            <a:r>
              <a:rPr lang="en-US" sz="1400" b="1" dirty="0" smtClean="0"/>
              <a:t>Hilton Hotel and Conference Centre, Port of Spain</a:t>
            </a:r>
          </a:p>
          <a:p>
            <a:r>
              <a:rPr lang="en-US" sz="1400" b="1" dirty="0" smtClean="0"/>
              <a:t>Trinidad and Tobago </a:t>
            </a:r>
          </a:p>
          <a:p>
            <a:r>
              <a:rPr lang="en-US" sz="1400" b="1" dirty="0" smtClean="0"/>
              <a:t>19 July, 2013</a:t>
            </a:r>
            <a:endParaRPr lang="en-TT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Activities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566988"/>
            <a:ext cx="5438775" cy="4103687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defRPr/>
            </a:pPr>
            <a:endParaRPr lang="en-GB" sz="2400" dirty="0">
              <a:latin typeface="+mn-lt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609849"/>
            <a:ext cx="4360460" cy="3570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050" indent="-273050">
              <a:spcAft>
                <a:spcPts val="300"/>
              </a:spcAft>
              <a:defRPr/>
            </a:pPr>
            <a:r>
              <a:rPr lang="en-TT" sz="2400" dirty="0" smtClean="0">
                <a:latin typeface="+mn-lt"/>
              </a:rPr>
              <a:t>Phase 1 (2010-2011)</a:t>
            </a:r>
          </a:p>
          <a:p>
            <a:pPr marL="273050" indent="-273050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TT" sz="2400" dirty="0" smtClean="0">
                <a:latin typeface="+mn-lt"/>
              </a:rPr>
              <a:t>Assessment </a:t>
            </a:r>
            <a:r>
              <a:rPr lang="en-TT" sz="2400" dirty="0">
                <a:latin typeface="+mn-lt"/>
              </a:rPr>
              <a:t>of natural resources in </a:t>
            </a:r>
            <a:r>
              <a:rPr lang="en-TT" sz="2400" dirty="0" smtClean="0">
                <a:latin typeface="+mn-lt"/>
              </a:rPr>
              <a:t>communities</a:t>
            </a:r>
          </a:p>
          <a:p>
            <a:pPr marL="273050" indent="-273050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TT" sz="2400" dirty="0" smtClean="0">
                <a:latin typeface="+mn-lt"/>
              </a:rPr>
              <a:t>Creating visions for the communities</a:t>
            </a:r>
            <a:endParaRPr lang="en-TT" sz="2400" dirty="0">
              <a:latin typeface="+mn-lt"/>
            </a:endParaRPr>
          </a:p>
          <a:p>
            <a:pPr marL="273050" indent="-273050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TT" sz="2400" dirty="0">
                <a:latin typeface="+mn-lt"/>
              </a:rPr>
              <a:t>Assessment of feasibility of businesses based on sustainable use of </a:t>
            </a:r>
            <a:r>
              <a:rPr lang="en-TT" sz="2400" dirty="0" smtClean="0">
                <a:latin typeface="+mn-lt"/>
              </a:rPr>
              <a:t>resources</a:t>
            </a:r>
          </a:p>
          <a:p>
            <a:pPr marL="273050" indent="-273050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TT" sz="2400" dirty="0" smtClean="0">
                <a:latin typeface="+mn-lt"/>
              </a:rPr>
              <a:t>Meeting the support agencies</a:t>
            </a:r>
            <a:endParaRPr lang="en-TT" sz="2400" dirty="0">
              <a:latin typeface="+mn-lt"/>
            </a:endParaRPr>
          </a:p>
        </p:txBody>
      </p:sp>
      <p:pic>
        <p:nvPicPr>
          <p:cNvPr id="5" name="Picture 4" descr="Andrenettes map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 rot="16200000">
            <a:off x="4657381" y="2921032"/>
            <a:ext cx="4141930" cy="297521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Activities (cont’d)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566988"/>
            <a:ext cx="5438775" cy="4103687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defRPr/>
            </a:pPr>
            <a:endParaRPr lang="en-GB" sz="2400" dirty="0">
              <a:latin typeface="+mn-lt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1" y="2609850"/>
            <a:ext cx="4248150" cy="360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050" indent="-273050">
              <a:spcAft>
                <a:spcPts val="300"/>
              </a:spcAft>
              <a:defRPr/>
            </a:pPr>
            <a:r>
              <a:rPr lang="en-TT" sz="2400" dirty="0" smtClean="0">
                <a:latin typeface="+mn-lt"/>
              </a:rPr>
              <a:t>Phase 2 (2012-2013)</a:t>
            </a:r>
          </a:p>
          <a:p>
            <a:pPr marL="273050" indent="-273050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TT" sz="2400" dirty="0" smtClean="0">
                <a:latin typeface="+mn-lt"/>
              </a:rPr>
              <a:t>Development </a:t>
            </a:r>
            <a:r>
              <a:rPr lang="en-TT" sz="2400" dirty="0">
                <a:latin typeface="+mn-lt"/>
              </a:rPr>
              <a:t>of business </a:t>
            </a:r>
            <a:r>
              <a:rPr lang="en-TT" sz="2400" dirty="0" smtClean="0">
                <a:latin typeface="+mn-lt"/>
              </a:rPr>
              <a:t>plans</a:t>
            </a:r>
          </a:p>
          <a:p>
            <a:pPr marL="273050" indent="-273050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TT" sz="2400" dirty="0" smtClean="0">
                <a:latin typeface="+mn-lt"/>
              </a:rPr>
              <a:t>Mentoring the groups developing businesses</a:t>
            </a:r>
            <a:endParaRPr lang="en-TT" sz="2400" dirty="0">
              <a:latin typeface="+mn-lt"/>
            </a:endParaRPr>
          </a:p>
          <a:p>
            <a:pPr marL="273050" indent="-273050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TT" sz="2400" dirty="0">
                <a:latin typeface="+mn-lt"/>
              </a:rPr>
              <a:t>Link with support agencies</a:t>
            </a:r>
          </a:p>
          <a:p>
            <a:pPr marL="273050" indent="-273050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TT" sz="2400" dirty="0">
                <a:latin typeface="+mn-lt"/>
              </a:rPr>
              <a:t>Small grants programme</a:t>
            </a:r>
          </a:p>
          <a:p>
            <a:pPr marL="273050" indent="-273050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TT" sz="2400" dirty="0">
                <a:latin typeface="+mn-lt"/>
              </a:rPr>
              <a:t>Communication, networking and marketing</a:t>
            </a:r>
          </a:p>
        </p:txBody>
      </p:sp>
      <p:pic>
        <p:nvPicPr>
          <p:cNvPr id="6" name="Picture 5" descr="IMG_083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119617" y="3275454"/>
            <a:ext cx="4024382" cy="268292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Other projects under the RLP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57488"/>
            <a:ext cx="4824484" cy="3861676"/>
          </a:xfrm>
        </p:spPr>
        <p:txBody>
          <a:bodyPr/>
          <a:lstStyle/>
          <a:p>
            <a:r>
              <a:rPr lang="en-TT" sz="2400" dirty="0" smtClean="0"/>
              <a:t>Current project under Programme funded by UN Women</a:t>
            </a:r>
          </a:p>
          <a:p>
            <a:r>
              <a:rPr lang="en-TT" sz="2400" dirty="0" smtClean="0"/>
              <a:t>Community Forestry project undertaken under FLG Programme</a:t>
            </a:r>
          </a:p>
          <a:p>
            <a:r>
              <a:rPr lang="en-TT" sz="2400" dirty="0" smtClean="0"/>
              <a:t>Participatory video: An advocacy tool to help the Blanchisseuse fishing community to communicate their challenges and develop partnerships to solve them</a:t>
            </a:r>
          </a:p>
          <a:p>
            <a:endParaRPr lang="en-GB" sz="2400" dirty="0"/>
          </a:p>
        </p:txBody>
      </p:sp>
      <p:pic>
        <p:nvPicPr>
          <p:cNvPr id="8" name="Content Placeholder 7" descr="Learning to work together 2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5500688" y="3493889"/>
            <a:ext cx="3186112" cy="2389584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Tools used in the RLP</a:t>
            </a:r>
            <a:endParaRPr lang="en-GB" dirty="0" smtClean="0"/>
          </a:p>
        </p:txBody>
      </p:sp>
      <p:pic>
        <p:nvPicPr>
          <p:cNvPr id="7" name="Picture Placeholder 6" descr="ev_q3_after.jpg"/>
          <p:cNvPicPr>
            <a:picLocks noGrp="1" noChangeAspect="1"/>
          </p:cNvPicPr>
          <p:nvPr>
            <p:ph type="pic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787525" y="1774825"/>
            <a:ext cx="5491163" cy="3025775"/>
          </a:xfrm>
        </p:spPr>
      </p:pic>
      <p:sp>
        <p:nvSpPr>
          <p:cNvPr id="12292" name="Conten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TT" dirty="0" smtClean="0"/>
              <a:t>Capacity building, mentoring, action learning</a:t>
            </a:r>
            <a:endParaRPr lang="en-GB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SC_2454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117551" y="2600476"/>
            <a:ext cx="2749064" cy="2766862"/>
          </a:xfrm>
          <a:prstGeom prst="rect">
            <a:avLst/>
          </a:prstGeom>
        </p:spPr>
      </p:pic>
      <p:pic>
        <p:nvPicPr>
          <p:cNvPr id="8" name="Picture 7" descr="BS mapping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3806991" y="1960713"/>
            <a:ext cx="2702991" cy="3025775"/>
          </a:xfrm>
          <a:prstGeom prst="rect">
            <a:avLst/>
          </a:prstGeom>
        </p:spPr>
      </p:pic>
      <p:sp>
        <p:nvSpPr>
          <p:cNvPr id="1331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Tools used in the RLP</a:t>
            </a:r>
            <a:endParaRPr lang="en-GB" dirty="0" smtClean="0"/>
          </a:p>
        </p:txBody>
      </p:sp>
      <p:pic>
        <p:nvPicPr>
          <p:cNvPr id="5" name="Picture Placeholder 4" descr="IMG_7776.JPG"/>
          <p:cNvPicPr>
            <a:picLocks noGrp="1" noChangeAspect="1"/>
          </p:cNvPicPr>
          <p:nvPr>
            <p:ph type="pic" idx="1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1792288" y="1428844"/>
            <a:ext cx="2492375" cy="3025775"/>
          </a:xfr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TT" dirty="0" smtClean="0"/>
              <a:t>Community Expo, participatory video, participatory </a:t>
            </a:r>
            <a:r>
              <a:rPr lang="en-TT" dirty="0" err="1" smtClean="0"/>
              <a:t>photojournalling</a:t>
            </a:r>
            <a:r>
              <a:rPr lang="en-TT" dirty="0" smtClean="0"/>
              <a:t>, participatory mapping</a:t>
            </a:r>
          </a:p>
          <a:p>
            <a:endParaRPr lang="en-TT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Outcomes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3050" indent="-273050">
              <a:buFont typeface="Arial" pitchFamily="34" charset="0"/>
              <a:buChar char="•"/>
              <a:defRPr/>
            </a:pPr>
            <a:r>
              <a:rPr lang="en-TT" sz="2800" dirty="0" smtClean="0"/>
              <a:t>Linkage with agencies: how to communicate</a:t>
            </a:r>
          </a:p>
          <a:p>
            <a:pPr marL="273050" indent="-273050">
              <a:buFont typeface="Arial" pitchFamily="34" charset="0"/>
              <a:buChar char="•"/>
              <a:defRPr/>
            </a:pPr>
            <a:r>
              <a:rPr lang="en-TT" sz="2800" dirty="0" smtClean="0"/>
              <a:t>Linkage with each other: how to network</a:t>
            </a:r>
          </a:p>
          <a:p>
            <a:pPr marL="273050" indent="-273050">
              <a:buFont typeface="Arial" pitchFamily="34" charset="0"/>
              <a:buChar char="•"/>
              <a:defRPr/>
            </a:pPr>
            <a:r>
              <a:rPr lang="en-TT" sz="2800" dirty="0" smtClean="0"/>
              <a:t>Establishment and development of businesses</a:t>
            </a:r>
          </a:p>
          <a:p>
            <a:pPr marL="273050" indent="-273050">
              <a:buFont typeface="Arial" pitchFamily="34" charset="0"/>
              <a:buChar char="•"/>
              <a:defRPr/>
            </a:pPr>
            <a:r>
              <a:rPr lang="en-TT" sz="2800" dirty="0" smtClean="0"/>
              <a:t>Interest in training</a:t>
            </a:r>
          </a:p>
          <a:p>
            <a:pPr marL="273050" indent="-273050">
              <a:buFont typeface="Arial" pitchFamily="34" charset="0"/>
              <a:buChar char="•"/>
              <a:defRPr/>
            </a:pPr>
            <a:r>
              <a:rPr lang="en-TT" sz="2800" dirty="0" smtClean="0"/>
              <a:t>Women in business (Blanchisseuse Aquaculture and Producers Association, Women Involved in Natural Resources )</a:t>
            </a:r>
          </a:p>
          <a:p>
            <a:pPr marL="273050" indent="-273050">
              <a:buFont typeface="Arial" pitchFamily="34" charset="0"/>
              <a:buChar char="•"/>
              <a:defRPr/>
            </a:pPr>
            <a:r>
              <a:rPr lang="en-TT" sz="2800" dirty="0" smtClean="0"/>
              <a:t>Youth in business (Heights of Aripo)</a:t>
            </a:r>
          </a:p>
          <a:p>
            <a:endParaRPr lang="en-GB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566988"/>
            <a:ext cx="5438775" cy="4103687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defRPr/>
            </a:pPr>
            <a:endParaRPr lang="en-GB" sz="24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1423988"/>
            <a:ext cx="8229600" cy="868362"/>
          </a:xfrm>
        </p:spPr>
        <p:txBody>
          <a:bodyPr/>
          <a:lstStyle/>
          <a:p>
            <a:r>
              <a:rPr lang="en-TT" b="1" dirty="0" smtClean="0">
                <a:latin typeface="Papyrus" pitchFamily="66" charset="0"/>
              </a:rPr>
              <a:t>Thank You</a:t>
            </a:r>
            <a:endParaRPr lang="en-TT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79688"/>
            <a:ext cx="8229600" cy="4040187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Arial" charset="0"/>
              <a:buNone/>
            </a:pPr>
            <a:r>
              <a:rPr lang="en-GB" sz="2400" dirty="0" smtClean="0"/>
              <a:t>Caribbean Natural Resources Institute (CANARI)</a:t>
            </a:r>
            <a:endParaRPr lang="en-TT" sz="2400" dirty="0" smtClean="0"/>
          </a:p>
          <a:p>
            <a:pPr eaLnBrk="1" hangingPunct="1">
              <a:spcBef>
                <a:spcPts val="600"/>
              </a:spcBef>
              <a:buFont typeface="Arial" charset="0"/>
              <a:buNone/>
            </a:pPr>
            <a:r>
              <a:rPr lang="en-GB" sz="2400" dirty="0" smtClean="0"/>
              <a:t>Building 7, Fernandes Business Centre</a:t>
            </a:r>
            <a:endParaRPr lang="en-TT" sz="2400" dirty="0" smtClean="0"/>
          </a:p>
          <a:p>
            <a:pPr eaLnBrk="1" hangingPunct="1">
              <a:spcBef>
                <a:spcPts val="600"/>
              </a:spcBef>
              <a:buFont typeface="Arial" charset="0"/>
              <a:buNone/>
            </a:pPr>
            <a:r>
              <a:rPr lang="en-GB" sz="2400" dirty="0" smtClean="0"/>
              <a:t>Eastern Main Road, Laventille, Trinidad</a:t>
            </a:r>
            <a:endParaRPr lang="en-TT" sz="2400" dirty="0" smtClean="0"/>
          </a:p>
          <a:p>
            <a:pPr eaLnBrk="1" hangingPunct="1">
              <a:spcBef>
                <a:spcPts val="600"/>
              </a:spcBef>
              <a:buFont typeface="Arial" charset="0"/>
              <a:buNone/>
            </a:pPr>
            <a:r>
              <a:rPr lang="en-GB" sz="2400" dirty="0" smtClean="0"/>
              <a:t>Tel: 868-626-6062				</a:t>
            </a:r>
            <a:endParaRPr lang="en-TT" sz="2400" dirty="0" smtClean="0"/>
          </a:p>
          <a:p>
            <a:pPr eaLnBrk="1" hangingPunct="1">
              <a:spcBef>
                <a:spcPts val="600"/>
              </a:spcBef>
              <a:buFont typeface="Arial" charset="0"/>
              <a:buNone/>
            </a:pPr>
            <a:r>
              <a:rPr lang="en-GB" sz="2400" dirty="0" smtClean="0"/>
              <a:t>Fax: 868-626-1788</a:t>
            </a:r>
          </a:p>
          <a:p>
            <a:pPr eaLnBrk="1" hangingPunct="1">
              <a:spcBef>
                <a:spcPts val="600"/>
              </a:spcBef>
              <a:buFont typeface="Arial" charset="0"/>
              <a:buNone/>
            </a:pPr>
            <a:r>
              <a:rPr lang="en-GB" sz="2400" dirty="0" smtClean="0"/>
              <a:t>E-mail: </a:t>
            </a:r>
            <a:r>
              <a:rPr lang="en-GB" sz="2400" dirty="0" smtClean="0">
                <a:hlinkClick r:id="rId3"/>
              </a:rPr>
              <a:t>keisha@canari.org</a:t>
            </a:r>
            <a:endParaRPr lang="en-GB" sz="2400" dirty="0" smtClean="0"/>
          </a:p>
          <a:p>
            <a:pPr eaLnBrk="1" hangingPunct="1">
              <a:spcBef>
                <a:spcPts val="200"/>
              </a:spcBef>
              <a:buFont typeface="Arial" charset="0"/>
              <a:buNone/>
            </a:pPr>
            <a:endParaRPr lang="en-GB" sz="1000" dirty="0" smtClean="0"/>
          </a:p>
          <a:p>
            <a:pPr eaLnBrk="1" hangingPunct="1">
              <a:spcBef>
                <a:spcPts val="300"/>
              </a:spcBef>
              <a:buNone/>
            </a:pPr>
            <a:r>
              <a:rPr lang="en-GB" sz="1400" dirty="0" smtClean="0"/>
              <a:t>Website: </a:t>
            </a:r>
            <a:r>
              <a:rPr lang="en-GB" sz="1400" u="sng" dirty="0" smtClean="0">
                <a:hlinkClick r:id="rId4"/>
              </a:rPr>
              <a:t>www.canari.org</a:t>
            </a:r>
            <a:r>
              <a:rPr lang="en-GB" sz="1400" dirty="0" smtClean="0"/>
              <a:t>   |	     : </a:t>
            </a:r>
            <a:r>
              <a:rPr lang="en-GB" sz="1400" dirty="0" smtClean="0">
                <a:hlinkClick r:id="rId5"/>
              </a:rPr>
              <a:t>Caribbean Natural Resources Institute</a:t>
            </a:r>
            <a:r>
              <a:rPr lang="en-GB" sz="1400" dirty="0" smtClean="0"/>
              <a:t>  |                   : </a:t>
            </a:r>
            <a:r>
              <a:rPr lang="en-GB" sz="1400" dirty="0" smtClean="0">
                <a:hlinkClick r:id="rId6"/>
              </a:rPr>
              <a:t>2011CANARI</a:t>
            </a:r>
            <a:endParaRPr lang="en-GB" sz="1400" dirty="0" smtClean="0"/>
          </a:p>
          <a:p>
            <a:pPr eaLnBrk="1" hangingPunct="1">
              <a:spcBef>
                <a:spcPts val="300"/>
              </a:spcBef>
              <a:buNone/>
            </a:pPr>
            <a:endParaRPr lang="en-TT" sz="1400" dirty="0" smtClean="0"/>
          </a:p>
          <a:p>
            <a:pPr eaLnBrk="1" hangingPunct="1">
              <a:spcBef>
                <a:spcPts val="300"/>
              </a:spcBef>
              <a:buNone/>
            </a:pPr>
            <a:r>
              <a:rPr lang="en-TT" sz="1400" dirty="0" smtClean="0"/>
              <a:t>New:       Check out CANARI publications on our Scribd page: </a:t>
            </a:r>
            <a:r>
              <a:rPr lang="en-TT" sz="1400" dirty="0" smtClean="0">
                <a:hlinkClick r:id="rId7"/>
              </a:rPr>
              <a:t>Caribbean Natural Resources Institute</a:t>
            </a:r>
            <a:r>
              <a:rPr lang="en-TT" sz="1400" dirty="0" smtClean="0"/>
              <a:t> </a:t>
            </a:r>
          </a:p>
        </p:txBody>
      </p:sp>
      <p:pic>
        <p:nvPicPr>
          <p:cNvPr id="6" name="Picture 5" descr="facebook.jpg">
            <a:hlinkClick r:id="rId5"/>
          </p:cNvPr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>
          <a:xfrm>
            <a:off x="2655888" y="5619750"/>
            <a:ext cx="317500" cy="330200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7" name="Picture 6" descr="YouTube.png">
            <a:hlinkClick r:id="rId6"/>
          </p:cNvPr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>
          <a:xfrm>
            <a:off x="6122988" y="5657850"/>
            <a:ext cx="608012" cy="339725"/>
          </a:xfrm>
          <a:prstGeom prst="rect">
            <a:avLst/>
          </a:prstGeom>
          <a:noFill/>
          <a:ln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8" name="Picture 7" descr="s icon.jpg"/>
          <p:cNvPicPr>
            <a:picLocks noChangeAspect="1"/>
          </p:cNvPicPr>
          <p:nvPr/>
        </p:nvPicPr>
        <p:blipFill>
          <a:blip r:embed="rId10" cstate="email"/>
          <a:stretch>
            <a:fillRect/>
          </a:stretch>
        </p:blipFill>
        <p:spPr>
          <a:xfrm>
            <a:off x="952500" y="6237950"/>
            <a:ext cx="178212" cy="28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4"/>
          <p:cNvSpPr>
            <a:spLocks noGrp="1"/>
          </p:cNvSpPr>
          <p:nvPr>
            <p:ph type="title"/>
          </p:nvPr>
        </p:nvSpPr>
        <p:spPr>
          <a:xfrm>
            <a:off x="1792288" y="4402138"/>
            <a:ext cx="5486400" cy="385762"/>
          </a:xfrm>
        </p:spPr>
        <p:txBody>
          <a:bodyPr/>
          <a:lstStyle/>
          <a:p>
            <a:pPr algn="ctr"/>
            <a:r>
              <a:rPr lang="en-TT" smtClean="0"/>
              <a:t>The Caribbean Natural Resources Institute</a:t>
            </a:r>
            <a:endParaRPr lang="en-GB" smtClean="0"/>
          </a:p>
        </p:txBody>
      </p:sp>
      <p:sp>
        <p:nvSpPr>
          <p:cNvPr id="3075" name="Text Placeholder 6"/>
          <p:cNvSpPr>
            <a:spLocks noGrp="1"/>
          </p:cNvSpPr>
          <p:nvPr>
            <p:ph type="body" sz="half" idx="2"/>
          </p:nvPr>
        </p:nvSpPr>
        <p:spPr>
          <a:xfrm>
            <a:off x="682625" y="5049838"/>
            <a:ext cx="8037513" cy="1392237"/>
          </a:xfrm>
        </p:spPr>
        <p:txBody>
          <a:bodyPr/>
          <a:lstStyle/>
          <a:p>
            <a:r>
              <a:rPr lang="en-TT" sz="1800" b="1" smtClean="0"/>
              <a:t>Mission</a:t>
            </a:r>
            <a:r>
              <a:rPr lang="en-TT" sz="1800" i="1" smtClean="0"/>
              <a:t>: Promoting and facilitating equitable participation and effective collaboration in the management of natural resources critical to development in the Caribbean islands, so that people will have a better quality of life and natural resources will be conserved, through action learning and research, capacity building, communication and fostering partnerships</a:t>
            </a:r>
            <a:endParaRPr lang="en-GB" sz="1800" smtClean="0"/>
          </a:p>
        </p:txBody>
      </p:sp>
      <p:pic>
        <p:nvPicPr>
          <p:cNvPr id="3076" name="Picture 10" descr="CANARI logo (new)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62313" y="1441450"/>
            <a:ext cx="2530475" cy="290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smtClean="0"/>
              <a:t>The Rural Livelihoods Programme</a:t>
            </a:r>
            <a:endParaRPr lang="en-GB" smtClean="0"/>
          </a:p>
        </p:txBody>
      </p:sp>
      <p:pic>
        <p:nvPicPr>
          <p:cNvPr id="5" name="Content Placeholder 4" descr="IMG_1570.jpg"/>
          <p:cNvPicPr>
            <a:picLocks noGrp="1" noChangeAspect="1"/>
          </p:cNvPicPr>
          <p:nvPr>
            <p:ph sz="half" idx="1"/>
          </p:nvPr>
        </p:nvPicPr>
        <p:blipFill>
          <a:blip r:embed="rId3" cstate="email"/>
          <a:stretch>
            <a:fillRect/>
          </a:stretch>
        </p:blipFill>
        <p:spPr>
          <a:xfrm>
            <a:off x="457200" y="2927350"/>
            <a:ext cx="4038600" cy="3028950"/>
          </a:xfrm>
        </p:spPr>
      </p:pic>
      <p:sp>
        <p:nvSpPr>
          <p:cNvPr id="4100" name="Content Placeholder 8"/>
          <p:cNvSpPr>
            <a:spLocks noGrp="1"/>
          </p:cNvSpPr>
          <p:nvPr>
            <p:ph sz="half" idx="2"/>
          </p:nvPr>
        </p:nvSpPr>
        <p:spPr>
          <a:xfrm>
            <a:off x="4495800" y="2757488"/>
            <a:ext cx="4191000" cy="357505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GB" sz="2400" u="sng" smtClean="0"/>
              <a:t>Programme goal:</a:t>
            </a:r>
            <a:r>
              <a:rPr lang="en-GB" sz="2400" smtClean="0"/>
              <a:t>                        To support rural communities with the development of sustainable natural resource-based livelihoods through building capacity, catalysing partnerships and influencing policy to create an enabling institutional environment.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956300"/>
            <a:ext cx="403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T" sz="1200" i="1" dirty="0" smtClean="0"/>
              <a:t>Credit: Aripo Youth Development Organization</a:t>
            </a:r>
            <a:endParaRPr lang="en-GB" sz="12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smtClean="0"/>
              <a:t>Programme objectives</a:t>
            </a:r>
            <a:endParaRPr lang="en-GB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GB" sz="2400" dirty="0" smtClean="0"/>
              <a:t>To conduct </a:t>
            </a:r>
            <a:r>
              <a:rPr lang="en-GB" sz="2400" b="1" dirty="0" smtClean="0"/>
              <a:t>research</a:t>
            </a:r>
            <a:r>
              <a:rPr lang="en-GB" sz="2400" dirty="0" smtClean="0"/>
              <a:t> on how to manage ecosystems to protect and enhance the provision of goods and services for sustainable and resilient livelihoods. </a:t>
            </a:r>
          </a:p>
          <a:p>
            <a:pPr>
              <a:spcAft>
                <a:spcPts val="600"/>
              </a:spcAft>
            </a:pPr>
            <a:r>
              <a:rPr lang="en-GB" sz="2400" dirty="0" smtClean="0"/>
              <a:t>To develop and test a </a:t>
            </a:r>
            <a:r>
              <a:rPr lang="en-GB" sz="2400" b="1" dirty="0" smtClean="0"/>
              <a:t>process for</a:t>
            </a:r>
            <a:r>
              <a:rPr lang="en-GB" sz="2400" dirty="0" smtClean="0"/>
              <a:t> </a:t>
            </a:r>
            <a:r>
              <a:rPr lang="en-GB" sz="2400" b="1" dirty="0" smtClean="0"/>
              <a:t>building the capacity</a:t>
            </a:r>
            <a:r>
              <a:rPr lang="en-GB" sz="2400" dirty="0" smtClean="0"/>
              <a:t> of rural communities to develop sustainable small businesses based on the use of natural resources</a:t>
            </a:r>
          </a:p>
          <a:p>
            <a:pPr>
              <a:spcAft>
                <a:spcPts val="600"/>
              </a:spcAft>
            </a:pPr>
            <a:r>
              <a:rPr lang="en-GB" sz="2400" dirty="0" smtClean="0"/>
              <a:t>To </a:t>
            </a:r>
            <a:r>
              <a:rPr lang="en-GB" sz="2400" b="1" dirty="0" smtClean="0"/>
              <a:t>build the capacity </a:t>
            </a:r>
            <a:r>
              <a:rPr lang="en-GB" sz="2400" dirty="0" smtClean="0"/>
              <a:t>of rural communities to develop sustainable livelihoods resilient to climate change and other risks, including via facilitating exchanges and sharing of information between rural communities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Programme objectives</a:t>
            </a:r>
            <a:endParaRPr lang="en-GB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757488"/>
            <a:ext cx="4865427" cy="3861676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lang="en-GB" sz="2400" dirty="0" smtClean="0"/>
              <a:t>To </a:t>
            </a:r>
            <a:r>
              <a:rPr lang="en-GB" sz="2400" b="1" dirty="0" smtClean="0"/>
              <a:t>catalyse partnerships</a:t>
            </a:r>
            <a:r>
              <a:rPr lang="en-GB" sz="2400" dirty="0" smtClean="0"/>
              <a:t> and build the capacity of partners to effectively support rural communities to develop sustainable livelihoods.</a:t>
            </a:r>
          </a:p>
          <a:p>
            <a:pPr>
              <a:spcAft>
                <a:spcPts val="300"/>
              </a:spcAft>
            </a:pPr>
            <a:r>
              <a:rPr lang="en-GB" sz="2400" dirty="0" smtClean="0"/>
              <a:t>To communicate to </a:t>
            </a:r>
            <a:r>
              <a:rPr lang="en-GB" sz="2400" b="1" dirty="0" smtClean="0"/>
              <a:t>influence policy</a:t>
            </a:r>
            <a:r>
              <a:rPr lang="en-GB" sz="2400" dirty="0" smtClean="0"/>
              <a:t> for development of an enabling institutional environment that supports rural communities to develop sustainable livelihoods.</a:t>
            </a:r>
          </a:p>
        </p:txBody>
      </p:sp>
      <p:pic>
        <p:nvPicPr>
          <p:cNvPr id="5" name="Content Placeholder 4" descr="IMG_0854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5253707" y="3098042"/>
            <a:ext cx="3433093" cy="228872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smtClean="0"/>
              <a:t>Foundation of the Programme</a:t>
            </a:r>
            <a:endParaRPr lang="en-GB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2647950"/>
            <a:ext cx="5656263" cy="4103688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defRPr/>
            </a:pPr>
            <a:r>
              <a:rPr lang="en-GB" sz="2400" u="sng" dirty="0">
                <a:latin typeface="+mn-lt"/>
                <a:cs typeface="+mn-cs"/>
              </a:rPr>
              <a:t>Observations: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en-GB" sz="2400" dirty="0">
                <a:latin typeface="+mn-lt"/>
                <a:cs typeface="+mn-cs"/>
              </a:rPr>
              <a:t>Rural communities are often the most vulnerable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en-GB" sz="2400" dirty="0">
                <a:latin typeface="+mn-lt"/>
                <a:cs typeface="+mn-cs"/>
              </a:rPr>
              <a:t>Many rural communities exist in poverty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en-GB" sz="2400" dirty="0">
                <a:latin typeface="+mn-lt"/>
                <a:cs typeface="+mn-cs"/>
              </a:rPr>
              <a:t>Few livelihood opportunities exist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en-GB" sz="2400" dirty="0">
                <a:latin typeface="+mn-lt"/>
                <a:cs typeface="+mn-cs"/>
              </a:rPr>
              <a:t>Natural and cultural resources provide best opportunities for development of sustainable livelihoods</a:t>
            </a:r>
          </a:p>
        </p:txBody>
      </p:sp>
      <p:pic>
        <p:nvPicPr>
          <p:cNvPr id="5" name="Picture 4" descr="IMG_895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956514" y="3971499"/>
            <a:ext cx="2939385" cy="1959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smtClean="0"/>
              <a:t>Foundation of the Programme</a:t>
            </a:r>
            <a:endParaRPr lang="en-GB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285331" y="2647950"/>
            <a:ext cx="5656263" cy="4103688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defRPr/>
            </a:pPr>
            <a:r>
              <a:rPr lang="en-GB" sz="2400" u="sng" dirty="0">
                <a:latin typeface="+mn-lt"/>
                <a:cs typeface="+mn-cs"/>
              </a:rPr>
              <a:t>Challenges for communities: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en-GB" sz="2400" dirty="0">
                <a:latin typeface="+mn-lt"/>
                <a:cs typeface="+mn-cs"/>
              </a:rPr>
              <a:t>Entrepreneurship and small business skills are often weak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en-GB" sz="2400" dirty="0">
                <a:latin typeface="+mn-lt"/>
                <a:cs typeface="+mn-cs"/>
              </a:rPr>
              <a:t>People do not have legal access to the resources existing in the community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en-GB" sz="2400" dirty="0">
                <a:latin typeface="+mn-lt"/>
                <a:cs typeface="+mn-cs"/>
              </a:rPr>
              <a:t>Business management and marketing is weak</a:t>
            </a:r>
          </a:p>
        </p:txBody>
      </p:sp>
      <p:pic>
        <p:nvPicPr>
          <p:cNvPr id="5" name="Picture 4" descr="IMG_267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37415" y="3425588"/>
            <a:ext cx="2947916" cy="221093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smtClean="0"/>
              <a:t>Foundation of the Programme</a:t>
            </a:r>
            <a:endParaRPr lang="en-GB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199" y="2647950"/>
            <a:ext cx="5811672" cy="4103688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spcAft>
                <a:spcPts val="300"/>
              </a:spcAft>
              <a:defRPr/>
            </a:pPr>
            <a:r>
              <a:rPr lang="en-GB" sz="2400" u="sng" dirty="0">
                <a:latin typeface="+mn-lt"/>
                <a:cs typeface="+mn-cs"/>
              </a:rPr>
              <a:t>Other barriers: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300"/>
              </a:spcAft>
              <a:buFont typeface="Arial" charset="0"/>
              <a:buChar char="•"/>
              <a:defRPr/>
            </a:pPr>
            <a:r>
              <a:rPr lang="en-GB" sz="2400" dirty="0">
                <a:latin typeface="+mn-lt"/>
                <a:cs typeface="+mn-cs"/>
              </a:rPr>
              <a:t>Agencies that have a mandate to assist are not effectively reaching communities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300"/>
              </a:spcAft>
              <a:buFont typeface="Arial" charset="0"/>
              <a:buChar char="•"/>
              <a:defRPr/>
            </a:pPr>
            <a:r>
              <a:rPr lang="en-GB" sz="2400" dirty="0">
                <a:latin typeface="+mn-lt"/>
                <a:cs typeface="+mn-cs"/>
              </a:rPr>
              <a:t>People are unable to use available mechanisms to access support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300"/>
              </a:spcAft>
              <a:buFont typeface="Arial" charset="0"/>
              <a:buChar char="•"/>
              <a:defRPr/>
            </a:pPr>
            <a:r>
              <a:rPr lang="en-GB" sz="2400" dirty="0">
                <a:latin typeface="+mn-lt"/>
                <a:cs typeface="+mn-cs"/>
              </a:rPr>
              <a:t>Core communication and facilitation skills of agencies are lacking</a:t>
            </a:r>
          </a:p>
          <a:p>
            <a:pPr marL="342900" indent="-342900" eaLnBrk="0" hangingPunct="0">
              <a:spcBef>
                <a:spcPct val="20000"/>
              </a:spcBef>
              <a:spcAft>
                <a:spcPts val="300"/>
              </a:spcAft>
              <a:buFont typeface="Arial" charset="0"/>
              <a:buChar char="•"/>
              <a:defRPr/>
            </a:pPr>
            <a:r>
              <a:rPr lang="en-GB" sz="2400" dirty="0">
                <a:latin typeface="+mn-lt"/>
                <a:cs typeface="+mn-cs"/>
              </a:rPr>
              <a:t>Communities are unaware of support mechanisms or intimidated to seek support</a:t>
            </a:r>
          </a:p>
        </p:txBody>
      </p:sp>
      <p:pic>
        <p:nvPicPr>
          <p:cNvPr id="4" name="Picture 3" descr="IMG_125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268870" y="3575712"/>
            <a:ext cx="2706806" cy="203010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Foundation of the Programme</a:t>
            </a:r>
            <a:endParaRPr lang="en-GB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2647950"/>
            <a:ext cx="8229600" cy="4103688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spcAft>
                <a:spcPts val="600"/>
              </a:spcAft>
              <a:defRPr/>
            </a:pPr>
            <a:endParaRPr lang="en-GB" sz="2400" dirty="0">
              <a:latin typeface="+mn-lt"/>
              <a:cs typeface="+mn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2566988"/>
            <a:ext cx="8229600" cy="4103687"/>
          </a:xfrm>
          <a:prstGeom prst="rect">
            <a:avLst/>
          </a:prstGeom>
        </p:spPr>
        <p:txBody>
          <a:bodyPr/>
          <a:lstStyle/>
          <a:p>
            <a:pPr eaLnBrk="0" hangingPunct="0">
              <a:spcBef>
                <a:spcPct val="20000"/>
              </a:spcBef>
              <a:spcAft>
                <a:spcPts val="300"/>
              </a:spcAft>
              <a:defRPr/>
            </a:pPr>
            <a:r>
              <a:rPr lang="en-GB" sz="2400" dirty="0" smtClean="0">
                <a:latin typeface="+mn-lt"/>
                <a:cs typeface="+mn-cs"/>
              </a:rPr>
              <a:t>CANARI </a:t>
            </a:r>
            <a:r>
              <a:rPr lang="en-GB" sz="2400" dirty="0">
                <a:latin typeface="+mn-lt"/>
                <a:cs typeface="+mn-cs"/>
              </a:rPr>
              <a:t>developed a concept to assist these vulnerable groups</a:t>
            </a:r>
          </a:p>
          <a:p>
            <a:pPr eaLnBrk="0" hangingPunct="0">
              <a:spcBef>
                <a:spcPct val="20000"/>
              </a:spcBef>
              <a:spcAft>
                <a:spcPts val="300"/>
              </a:spcAft>
              <a:defRPr/>
            </a:pPr>
            <a:r>
              <a:rPr lang="en-GB" sz="2400" dirty="0">
                <a:latin typeface="+mn-lt"/>
                <a:cs typeface="+mn-cs"/>
              </a:rPr>
              <a:t>J.B. Fernandes Memorial Trust I has provided funding support to </a:t>
            </a:r>
            <a:r>
              <a:rPr lang="en-GB" sz="2400" dirty="0" smtClean="0">
                <a:latin typeface="+mn-lt"/>
                <a:cs typeface="+mn-cs"/>
              </a:rPr>
              <a:t>a project in 2010 that evolved into a programme of work in 2011.</a:t>
            </a:r>
            <a:endParaRPr lang="en-GB" sz="2400" dirty="0">
              <a:latin typeface="+mn-lt"/>
              <a:cs typeface="+mn-cs"/>
            </a:endParaRPr>
          </a:p>
          <a:p>
            <a:pPr eaLnBrk="0" hangingPunct="0">
              <a:spcBef>
                <a:spcPct val="20000"/>
              </a:spcBef>
              <a:spcAft>
                <a:spcPts val="300"/>
              </a:spcAft>
              <a:defRPr/>
            </a:pPr>
            <a:r>
              <a:rPr lang="en-GB" sz="2400" dirty="0">
                <a:latin typeface="+mn-lt"/>
                <a:cs typeface="+mn-cs"/>
              </a:rPr>
              <a:t>The Programme is piloting </a:t>
            </a:r>
            <a:r>
              <a:rPr lang="en-GB" sz="2400" dirty="0" smtClean="0">
                <a:latin typeface="+mn-lt"/>
                <a:cs typeface="+mn-cs"/>
              </a:rPr>
              <a:t>an </a:t>
            </a:r>
            <a:r>
              <a:rPr lang="en-GB" sz="2400" dirty="0">
                <a:latin typeface="+mn-lt"/>
                <a:cs typeface="+mn-cs"/>
              </a:rPr>
              <a:t>approach in Trinidad and Tobago with intention to replicate in other Caribbean islands.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</TotalTime>
  <Words>642</Words>
  <Application>Microsoft Office PowerPoint</Application>
  <PresentationFormat>On-screen Show (4:3)</PresentationFormat>
  <Paragraphs>95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Papyrus</vt:lpstr>
      <vt:lpstr>Times</vt:lpstr>
      <vt:lpstr>Office Theme</vt:lpstr>
      <vt:lpstr>The CANARI Rural Livelihood Programme:                            building community capacity, resilience and sustainability     in local communities in Trinidad and Tobago</vt:lpstr>
      <vt:lpstr>The Caribbean Natural Resources Institute</vt:lpstr>
      <vt:lpstr>The Rural Livelihoods Programme</vt:lpstr>
      <vt:lpstr>Programme objectives</vt:lpstr>
      <vt:lpstr>Programme objectives</vt:lpstr>
      <vt:lpstr>Foundation of the Programme</vt:lpstr>
      <vt:lpstr>Foundation of the Programme</vt:lpstr>
      <vt:lpstr>Foundation of the Programme</vt:lpstr>
      <vt:lpstr>Foundation of the Programme</vt:lpstr>
      <vt:lpstr>Activities</vt:lpstr>
      <vt:lpstr>Activities (cont’d)</vt:lpstr>
      <vt:lpstr>Other projects under the RLP</vt:lpstr>
      <vt:lpstr>Tools used in the RLP</vt:lpstr>
      <vt:lpstr>Tools used in the RLP</vt:lpstr>
      <vt:lpstr>Outcomes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CBA workshop</dc:title>
  <dc:creator>CANARI</dc:creator>
  <cp:lastModifiedBy>Anastacia Lee Quay</cp:lastModifiedBy>
  <cp:revision>125</cp:revision>
  <dcterms:created xsi:type="dcterms:W3CDTF">2013-01-18T15:28:15Z</dcterms:created>
  <dcterms:modified xsi:type="dcterms:W3CDTF">2015-05-11T14:21:28Z</dcterms:modified>
</cp:coreProperties>
</file>