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11" autoAdjust="0"/>
  </p:normalViewPr>
  <p:slideViewPr>
    <p:cSldViewPr>
      <p:cViewPr varScale="1">
        <p:scale>
          <a:sx n="71" d="100"/>
          <a:sy n="71" d="100"/>
        </p:scale>
        <p:origin x="27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97CB6-B436-4129-8804-6A2F498C844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TT"/>
        </a:p>
      </dgm:t>
    </dgm:pt>
    <dgm:pt modelId="{D955B40D-C073-4661-9653-050555823D31}">
      <dgm:prSet phldrT="[Text]" custT="1"/>
      <dgm:spPr>
        <a:solidFill>
          <a:srgbClr val="FB532B"/>
        </a:solidFill>
      </dgm:spPr>
      <dgm:t>
        <a:bodyPr/>
        <a:lstStyle/>
        <a:p>
          <a:r>
            <a:rPr lang="en-US" sz="1600" b="1" dirty="0" smtClean="0"/>
            <a:t>Identify a problem, need, challenge, or issue</a:t>
          </a:r>
          <a:endParaRPr lang="en-TT" sz="1600" dirty="0"/>
        </a:p>
      </dgm:t>
    </dgm:pt>
    <dgm:pt modelId="{2CC60149-D340-41E7-A585-9140657A8421}" type="parTrans" cxnId="{289B0B0F-318B-427C-ACB3-F309C33A0C33}">
      <dgm:prSet/>
      <dgm:spPr/>
      <dgm:t>
        <a:bodyPr/>
        <a:lstStyle/>
        <a:p>
          <a:endParaRPr lang="en-TT"/>
        </a:p>
      </dgm:t>
    </dgm:pt>
    <dgm:pt modelId="{97885C5E-2A13-47A8-BB29-B169CFE251DD}" type="sibTrans" cxnId="{289B0B0F-318B-427C-ACB3-F309C33A0C33}">
      <dgm:prSet/>
      <dgm:spPr>
        <a:solidFill>
          <a:srgbClr val="800000"/>
        </a:solidFill>
      </dgm:spPr>
      <dgm:t>
        <a:bodyPr/>
        <a:lstStyle/>
        <a:p>
          <a:endParaRPr lang="en-TT"/>
        </a:p>
      </dgm:t>
    </dgm:pt>
    <dgm:pt modelId="{9E5387F6-243B-4E3C-ABBA-7596C37E66B3}">
      <dgm:prSet phldrT="[Text]" custT="1"/>
      <dgm:spPr>
        <a:solidFill>
          <a:srgbClr val="BAD41A"/>
        </a:solidFill>
      </dgm:spPr>
      <dgm:t>
        <a:bodyPr/>
        <a:lstStyle/>
        <a:p>
          <a:r>
            <a:rPr lang="en-US" sz="1600" b="1" dirty="0" smtClean="0"/>
            <a:t>Form a team</a:t>
          </a:r>
          <a:endParaRPr lang="en-TT" sz="1600" dirty="0"/>
        </a:p>
      </dgm:t>
    </dgm:pt>
    <dgm:pt modelId="{EC3D29C0-6366-41EC-B776-F56A8DFD4756}" type="parTrans" cxnId="{58D5FD68-F68B-4C9B-9A19-21EEE8EE30C0}">
      <dgm:prSet/>
      <dgm:spPr/>
      <dgm:t>
        <a:bodyPr/>
        <a:lstStyle/>
        <a:p>
          <a:endParaRPr lang="en-TT"/>
        </a:p>
      </dgm:t>
    </dgm:pt>
    <dgm:pt modelId="{06EA9A85-FFD5-48A3-B486-0857D9C13EB5}" type="sibTrans" cxnId="{58D5FD68-F68B-4C9B-9A19-21EEE8EE30C0}">
      <dgm:prSet/>
      <dgm:spPr>
        <a:solidFill>
          <a:srgbClr val="800000"/>
        </a:solidFill>
      </dgm:spPr>
      <dgm:t>
        <a:bodyPr/>
        <a:lstStyle/>
        <a:p>
          <a:endParaRPr lang="en-TT"/>
        </a:p>
      </dgm:t>
    </dgm:pt>
    <dgm:pt modelId="{EA828CCC-5188-4E88-8EF5-15514F933442}">
      <dgm:prSet phldrT="[Text]" custT="1"/>
      <dgm:spPr>
        <a:solidFill>
          <a:srgbClr val="FB532B"/>
        </a:solidFill>
      </dgm:spPr>
      <dgm:t>
        <a:bodyPr/>
        <a:lstStyle/>
        <a:p>
          <a:r>
            <a:rPr lang="en-US" sz="1600" b="1" dirty="0" smtClean="0"/>
            <a:t>Commit to learning by doing </a:t>
          </a:r>
          <a:endParaRPr lang="en-TT" sz="1600" dirty="0"/>
        </a:p>
      </dgm:t>
    </dgm:pt>
    <dgm:pt modelId="{94768440-3099-4101-82C0-4C309D4104B7}" type="parTrans" cxnId="{AF7E4EB5-E051-44A3-A041-52345FE502F8}">
      <dgm:prSet/>
      <dgm:spPr/>
      <dgm:t>
        <a:bodyPr/>
        <a:lstStyle/>
        <a:p>
          <a:endParaRPr lang="en-TT"/>
        </a:p>
      </dgm:t>
    </dgm:pt>
    <dgm:pt modelId="{534F2043-19E9-48EF-AED5-381B1AA9540D}" type="sibTrans" cxnId="{AF7E4EB5-E051-44A3-A041-52345FE502F8}">
      <dgm:prSet/>
      <dgm:spPr>
        <a:solidFill>
          <a:srgbClr val="800000"/>
        </a:solidFill>
      </dgm:spPr>
      <dgm:t>
        <a:bodyPr/>
        <a:lstStyle/>
        <a:p>
          <a:endParaRPr lang="en-TT"/>
        </a:p>
      </dgm:t>
    </dgm:pt>
    <dgm:pt modelId="{E0FEA5A8-726E-43C3-B6BA-AD68329AE813}">
      <dgm:prSet phldrT="[Text]" custT="1"/>
      <dgm:spPr>
        <a:solidFill>
          <a:srgbClr val="BAD41A"/>
        </a:solidFill>
      </dgm:spPr>
      <dgm:t>
        <a:bodyPr/>
        <a:lstStyle/>
        <a:p>
          <a:r>
            <a:rPr lang="en-US" sz="1600" b="1" dirty="0" smtClean="0"/>
            <a:t>Research current knowledge / learn from experience</a:t>
          </a:r>
          <a:endParaRPr lang="en-TT" sz="1600" dirty="0"/>
        </a:p>
      </dgm:t>
    </dgm:pt>
    <dgm:pt modelId="{DEFEF588-4194-4571-B9BB-DA81A300FF5E}" type="parTrans" cxnId="{5FD5BA0B-A542-46D3-BCD9-877A97CF6E18}">
      <dgm:prSet/>
      <dgm:spPr/>
      <dgm:t>
        <a:bodyPr/>
        <a:lstStyle/>
        <a:p>
          <a:endParaRPr lang="en-TT"/>
        </a:p>
      </dgm:t>
    </dgm:pt>
    <dgm:pt modelId="{33A1B605-8964-4BE1-87C9-F7645AA8DE6C}" type="sibTrans" cxnId="{5FD5BA0B-A542-46D3-BCD9-877A97CF6E18}">
      <dgm:prSet/>
      <dgm:spPr>
        <a:solidFill>
          <a:srgbClr val="800000"/>
        </a:solidFill>
      </dgm:spPr>
      <dgm:t>
        <a:bodyPr/>
        <a:lstStyle/>
        <a:p>
          <a:endParaRPr lang="en-TT"/>
        </a:p>
      </dgm:t>
    </dgm:pt>
    <dgm:pt modelId="{33E56C33-2C96-49F7-95F3-8C054BD7EC39}">
      <dgm:prSet phldrT="[Text]" custT="1"/>
      <dgm:spPr>
        <a:solidFill>
          <a:srgbClr val="FB532B"/>
        </a:solidFill>
      </dgm:spPr>
      <dgm:t>
        <a:bodyPr/>
        <a:lstStyle/>
        <a:p>
          <a:r>
            <a:rPr lang="en-US" sz="1600" b="1" dirty="0" smtClean="0"/>
            <a:t>Engage in a processes of reflective questioning</a:t>
          </a:r>
          <a:endParaRPr lang="en-TT" sz="1600" dirty="0"/>
        </a:p>
      </dgm:t>
    </dgm:pt>
    <dgm:pt modelId="{698F9ED7-8E99-4475-8227-FC9D439460A6}" type="parTrans" cxnId="{969CAE63-08C0-4259-A09E-981485DBDCBC}">
      <dgm:prSet/>
      <dgm:spPr/>
      <dgm:t>
        <a:bodyPr/>
        <a:lstStyle/>
        <a:p>
          <a:endParaRPr lang="en-TT"/>
        </a:p>
      </dgm:t>
    </dgm:pt>
    <dgm:pt modelId="{DF4F3268-5917-49C5-AB7E-8233440C2895}" type="sibTrans" cxnId="{969CAE63-08C0-4259-A09E-981485DBDCBC}">
      <dgm:prSet/>
      <dgm:spPr>
        <a:solidFill>
          <a:srgbClr val="800000"/>
        </a:solidFill>
      </dgm:spPr>
      <dgm:t>
        <a:bodyPr/>
        <a:lstStyle/>
        <a:p>
          <a:endParaRPr lang="en-TT"/>
        </a:p>
      </dgm:t>
    </dgm:pt>
    <dgm:pt modelId="{90707E7F-B90B-42CD-9588-220D041D2509}">
      <dgm:prSet custT="1"/>
      <dgm:spPr>
        <a:solidFill>
          <a:srgbClr val="BAD41A"/>
        </a:solidFill>
      </dgm:spPr>
      <dgm:t>
        <a:bodyPr/>
        <a:lstStyle/>
        <a:p>
          <a:r>
            <a:rPr lang="en-US" sz="1600" b="1" dirty="0" smtClean="0"/>
            <a:t>Develop an action plan for testing an improved approach</a:t>
          </a:r>
        </a:p>
      </dgm:t>
    </dgm:pt>
    <dgm:pt modelId="{0E82F5E0-6868-4274-AEE4-9353110CA45C}" type="parTrans" cxnId="{69C87CB2-1B3A-4D79-8647-A58997314D27}">
      <dgm:prSet/>
      <dgm:spPr/>
      <dgm:t>
        <a:bodyPr/>
        <a:lstStyle/>
        <a:p>
          <a:endParaRPr lang="en-TT"/>
        </a:p>
      </dgm:t>
    </dgm:pt>
    <dgm:pt modelId="{7BADD868-39B9-4A85-8C34-BA048BC281D6}" type="sibTrans" cxnId="{69C87CB2-1B3A-4D79-8647-A58997314D27}">
      <dgm:prSet/>
      <dgm:spPr>
        <a:solidFill>
          <a:srgbClr val="800000"/>
        </a:solidFill>
      </dgm:spPr>
      <dgm:t>
        <a:bodyPr/>
        <a:lstStyle/>
        <a:p>
          <a:endParaRPr lang="en-TT"/>
        </a:p>
      </dgm:t>
    </dgm:pt>
    <dgm:pt modelId="{DDB4BB39-ECB7-4217-8B0A-FA83A07A454A}">
      <dgm:prSet custT="1"/>
      <dgm:spPr>
        <a:solidFill>
          <a:srgbClr val="FB532B"/>
        </a:solidFill>
      </dgm:spPr>
      <dgm:t>
        <a:bodyPr/>
        <a:lstStyle/>
        <a:p>
          <a:r>
            <a:rPr lang="en-US" sz="1400" b="1" dirty="0" smtClean="0"/>
            <a:t>Pilot / trial / test the strategies</a:t>
          </a:r>
        </a:p>
      </dgm:t>
    </dgm:pt>
    <dgm:pt modelId="{9AC1E11F-AFD2-4054-B67D-4E5B8A464174}" type="parTrans" cxnId="{65F602A2-D4D5-4EC1-BFF7-4FA7F88694BA}">
      <dgm:prSet/>
      <dgm:spPr/>
      <dgm:t>
        <a:bodyPr/>
        <a:lstStyle/>
        <a:p>
          <a:endParaRPr lang="en-TT"/>
        </a:p>
      </dgm:t>
    </dgm:pt>
    <dgm:pt modelId="{F14CE65D-17FB-4B9D-B35B-4769515E000C}" type="sibTrans" cxnId="{65F602A2-D4D5-4EC1-BFF7-4FA7F88694BA}">
      <dgm:prSet/>
      <dgm:spPr>
        <a:solidFill>
          <a:srgbClr val="800000"/>
        </a:solidFill>
      </dgm:spPr>
      <dgm:t>
        <a:bodyPr/>
        <a:lstStyle/>
        <a:p>
          <a:endParaRPr lang="en-TT"/>
        </a:p>
      </dgm:t>
    </dgm:pt>
    <dgm:pt modelId="{3F579FB6-F1D3-41BE-AA6E-5FD1F096C03F}">
      <dgm:prSet custT="1"/>
      <dgm:spPr>
        <a:solidFill>
          <a:srgbClr val="BAD41A"/>
        </a:solidFill>
      </dgm:spPr>
      <dgm:t>
        <a:bodyPr/>
        <a:lstStyle/>
        <a:p>
          <a:r>
            <a:rPr lang="en-US" sz="1600" b="1" dirty="0" smtClean="0"/>
            <a:t>Evaluate and reflect to create learning opportunities</a:t>
          </a:r>
        </a:p>
      </dgm:t>
    </dgm:pt>
    <dgm:pt modelId="{80AD762D-657E-401B-9C27-F570050C924D}" type="parTrans" cxnId="{098C36EB-27BF-4B90-B359-BDB596AC4934}">
      <dgm:prSet/>
      <dgm:spPr/>
      <dgm:t>
        <a:bodyPr/>
        <a:lstStyle/>
        <a:p>
          <a:endParaRPr lang="en-TT"/>
        </a:p>
      </dgm:t>
    </dgm:pt>
    <dgm:pt modelId="{B17359B3-12F2-48D0-98B1-29FE15A4E787}" type="sibTrans" cxnId="{098C36EB-27BF-4B90-B359-BDB596AC4934}">
      <dgm:prSet/>
      <dgm:spPr>
        <a:solidFill>
          <a:srgbClr val="800000"/>
        </a:solidFill>
      </dgm:spPr>
      <dgm:t>
        <a:bodyPr/>
        <a:lstStyle/>
        <a:p>
          <a:endParaRPr lang="en-TT"/>
        </a:p>
      </dgm:t>
    </dgm:pt>
    <dgm:pt modelId="{B86966D3-672A-4789-B2FB-F9FDB0363E97}" type="pres">
      <dgm:prSet presAssocID="{FDF97CB6-B436-4129-8804-6A2F498C8448}" presName="cycle" presStyleCnt="0">
        <dgm:presLayoutVars>
          <dgm:dir/>
          <dgm:resizeHandles val="exact"/>
        </dgm:presLayoutVars>
      </dgm:prSet>
      <dgm:spPr/>
      <dgm:t>
        <a:bodyPr/>
        <a:lstStyle/>
        <a:p>
          <a:endParaRPr lang="en-TT"/>
        </a:p>
      </dgm:t>
    </dgm:pt>
    <dgm:pt modelId="{99F61111-FE6A-4313-9AF1-85178553F60E}" type="pres">
      <dgm:prSet presAssocID="{D955B40D-C073-4661-9653-050555823D31}" presName="node" presStyleLbl="node1" presStyleIdx="0" presStyleCnt="8" custScaleX="120342">
        <dgm:presLayoutVars>
          <dgm:bulletEnabled val="1"/>
        </dgm:presLayoutVars>
      </dgm:prSet>
      <dgm:spPr/>
      <dgm:t>
        <a:bodyPr/>
        <a:lstStyle/>
        <a:p>
          <a:endParaRPr lang="en-TT"/>
        </a:p>
      </dgm:t>
    </dgm:pt>
    <dgm:pt modelId="{D5535BD2-54BC-4EF8-B090-35F982DE1A71}" type="pres">
      <dgm:prSet presAssocID="{97885C5E-2A13-47A8-BB29-B169CFE251DD}" presName="sibTrans" presStyleLbl="sibTrans2D1" presStyleIdx="0" presStyleCnt="8"/>
      <dgm:spPr/>
      <dgm:t>
        <a:bodyPr/>
        <a:lstStyle/>
        <a:p>
          <a:endParaRPr lang="en-TT"/>
        </a:p>
      </dgm:t>
    </dgm:pt>
    <dgm:pt modelId="{23BFCD03-6F00-4073-9941-C2A6BB689D0B}" type="pres">
      <dgm:prSet presAssocID="{97885C5E-2A13-47A8-BB29-B169CFE251DD}" presName="connectorText" presStyleLbl="sibTrans2D1" presStyleIdx="0" presStyleCnt="8"/>
      <dgm:spPr/>
      <dgm:t>
        <a:bodyPr/>
        <a:lstStyle/>
        <a:p>
          <a:endParaRPr lang="en-TT"/>
        </a:p>
      </dgm:t>
    </dgm:pt>
    <dgm:pt modelId="{C848559D-593D-4AA4-A007-2269C4E81F7D}" type="pres">
      <dgm:prSet presAssocID="{9E5387F6-243B-4E3C-ABBA-7596C37E66B3}" presName="node" presStyleLbl="node1" presStyleIdx="1" presStyleCnt="8">
        <dgm:presLayoutVars>
          <dgm:bulletEnabled val="1"/>
        </dgm:presLayoutVars>
      </dgm:prSet>
      <dgm:spPr/>
      <dgm:t>
        <a:bodyPr/>
        <a:lstStyle/>
        <a:p>
          <a:endParaRPr lang="en-TT"/>
        </a:p>
      </dgm:t>
    </dgm:pt>
    <dgm:pt modelId="{0D3866DC-99AC-4CB6-B14F-7FF00C235D6C}" type="pres">
      <dgm:prSet presAssocID="{06EA9A85-FFD5-48A3-B486-0857D9C13EB5}" presName="sibTrans" presStyleLbl="sibTrans2D1" presStyleIdx="1" presStyleCnt="8"/>
      <dgm:spPr/>
      <dgm:t>
        <a:bodyPr/>
        <a:lstStyle/>
        <a:p>
          <a:endParaRPr lang="en-TT"/>
        </a:p>
      </dgm:t>
    </dgm:pt>
    <dgm:pt modelId="{A204972E-0AB8-4832-B45B-EBEFB1C00D84}" type="pres">
      <dgm:prSet presAssocID="{06EA9A85-FFD5-48A3-B486-0857D9C13EB5}" presName="connectorText" presStyleLbl="sibTrans2D1" presStyleIdx="1" presStyleCnt="8"/>
      <dgm:spPr/>
      <dgm:t>
        <a:bodyPr/>
        <a:lstStyle/>
        <a:p>
          <a:endParaRPr lang="en-TT"/>
        </a:p>
      </dgm:t>
    </dgm:pt>
    <dgm:pt modelId="{88B416F1-E2CC-4EFF-8258-558F0F1FD339}" type="pres">
      <dgm:prSet presAssocID="{EA828CCC-5188-4E88-8EF5-15514F933442}" presName="node" presStyleLbl="node1" presStyleIdx="2" presStyleCnt="8">
        <dgm:presLayoutVars>
          <dgm:bulletEnabled val="1"/>
        </dgm:presLayoutVars>
      </dgm:prSet>
      <dgm:spPr/>
      <dgm:t>
        <a:bodyPr/>
        <a:lstStyle/>
        <a:p>
          <a:endParaRPr lang="en-TT"/>
        </a:p>
      </dgm:t>
    </dgm:pt>
    <dgm:pt modelId="{5C49B294-9FD2-483E-B30A-F102D03062C6}" type="pres">
      <dgm:prSet presAssocID="{534F2043-19E9-48EF-AED5-381B1AA9540D}" presName="sibTrans" presStyleLbl="sibTrans2D1" presStyleIdx="2" presStyleCnt="8"/>
      <dgm:spPr/>
      <dgm:t>
        <a:bodyPr/>
        <a:lstStyle/>
        <a:p>
          <a:endParaRPr lang="en-TT"/>
        </a:p>
      </dgm:t>
    </dgm:pt>
    <dgm:pt modelId="{D27979C8-962E-4840-BB4F-5C144B1A7639}" type="pres">
      <dgm:prSet presAssocID="{534F2043-19E9-48EF-AED5-381B1AA9540D}" presName="connectorText" presStyleLbl="sibTrans2D1" presStyleIdx="2" presStyleCnt="8"/>
      <dgm:spPr/>
      <dgm:t>
        <a:bodyPr/>
        <a:lstStyle/>
        <a:p>
          <a:endParaRPr lang="en-TT"/>
        </a:p>
      </dgm:t>
    </dgm:pt>
    <dgm:pt modelId="{340B6ACB-3974-4BF0-BBEB-1A862671E0CE}" type="pres">
      <dgm:prSet presAssocID="{E0FEA5A8-726E-43C3-B6BA-AD68329AE813}" presName="node" presStyleLbl="node1" presStyleIdx="3" presStyleCnt="8" custScaleX="149271">
        <dgm:presLayoutVars>
          <dgm:bulletEnabled val="1"/>
        </dgm:presLayoutVars>
      </dgm:prSet>
      <dgm:spPr/>
      <dgm:t>
        <a:bodyPr/>
        <a:lstStyle/>
        <a:p>
          <a:endParaRPr lang="en-TT"/>
        </a:p>
      </dgm:t>
    </dgm:pt>
    <dgm:pt modelId="{0BA33B90-EAA8-4DFE-98AF-586FB33E8273}" type="pres">
      <dgm:prSet presAssocID="{33A1B605-8964-4BE1-87C9-F7645AA8DE6C}" presName="sibTrans" presStyleLbl="sibTrans2D1" presStyleIdx="3" presStyleCnt="8"/>
      <dgm:spPr/>
      <dgm:t>
        <a:bodyPr/>
        <a:lstStyle/>
        <a:p>
          <a:endParaRPr lang="en-TT"/>
        </a:p>
      </dgm:t>
    </dgm:pt>
    <dgm:pt modelId="{D4EF6F2F-5F62-43FC-8351-99BEA1FA55B6}" type="pres">
      <dgm:prSet presAssocID="{33A1B605-8964-4BE1-87C9-F7645AA8DE6C}" presName="connectorText" presStyleLbl="sibTrans2D1" presStyleIdx="3" presStyleCnt="8"/>
      <dgm:spPr/>
      <dgm:t>
        <a:bodyPr/>
        <a:lstStyle/>
        <a:p>
          <a:endParaRPr lang="en-TT"/>
        </a:p>
      </dgm:t>
    </dgm:pt>
    <dgm:pt modelId="{2007C25E-D6F9-4608-85DD-963AF5C005A0}" type="pres">
      <dgm:prSet presAssocID="{33E56C33-2C96-49F7-95F3-8C054BD7EC39}" presName="node" presStyleLbl="node1" presStyleIdx="4" presStyleCnt="8" custScaleX="131282">
        <dgm:presLayoutVars>
          <dgm:bulletEnabled val="1"/>
        </dgm:presLayoutVars>
      </dgm:prSet>
      <dgm:spPr/>
      <dgm:t>
        <a:bodyPr/>
        <a:lstStyle/>
        <a:p>
          <a:endParaRPr lang="en-TT"/>
        </a:p>
      </dgm:t>
    </dgm:pt>
    <dgm:pt modelId="{D08C162C-13BA-4EB3-AE92-904C20DCA724}" type="pres">
      <dgm:prSet presAssocID="{DF4F3268-5917-49C5-AB7E-8233440C2895}" presName="sibTrans" presStyleLbl="sibTrans2D1" presStyleIdx="4" presStyleCnt="8"/>
      <dgm:spPr/>
      <dgm:t>
        <a:bodyPr/>
        <a:lstStyle/>
        <a:p>
          <a:endParaRPr lang="en-TT"/>
        </a:p>
      </dgm:t>
    </dgm:pt>
    <dgm:pt modelId="{59E6783C-140F-4E8E-BC3E-5A30D15D665C}" type="pres">
      <dgm:prSet presAssocID="{DF4F3268-5917-49C5-AB7E-8233440C2895}" presName="connectorText" presStyleLbl="sibTrans2D1" presStyleIdx="4" presStyleCnt="8"/>
      <dgm:spPr/>
      <dgm:t>
        <a:bodyPr/>
        <a:lstStyle/>
        <a:p>
          <a:endParaRPr lang="en-TT"/>
        </a:p>
      </dgm:t>
    </dgm:pt>
    <dgm:pt modelId="{5E600B93-2BD0-4A93-9DFA-78C2A3B13F8E}" type="pres">
      <dgm:prSet presAssocID="{90707E7F-B90B-42CD-9588-220D041D2509}" presName="node" presStyleLbl="node1" presStyleIdx="5" presStyleCnt="8" custScaleX="160211">
        <dgm:presLayoutVars>
          <dgm:bulletEnabled val="1"/>
        </dgm:presLayoutVars>
      </dgm:prSet>
      <dgm:spPr/>
      <dgm:t>
        <a:bodyPr/>
        <a:lstStyle/>
        <a:p>
          <a:endParaRPr lang="en-TT"/>
        </a:p>
      </dgm:t>
    </dgm:pt>
    <dgm:pt modelId="{1269DD15-522F-47BC-9DAD-835A3DD3B501}" type="pres">
      <dgm:prSet presAssocID="{7BADD868-39B9-4A85-8C34-BA048BC281D6}" presName="sibTrans" presStyleLbl="sibTrans2D1" presStyleIdx="5" presStyleCnt="8"/>
      <dgm:spPr/>
      <dgm:t>
        <a:bodyPr/>
        <a:lstStyle/>
        <a:p>
          <a:endParaRPr lang="en-TT"/>
        </a:p>
      </dgm:t>
    </dgm:pt>
    <dgm:pt modelId="{80F869E4-D85F-4A86-883D-C103247B3CCB}" type="pres">
      <dgm:prSet presAssocID="{7BADD868-39B9-4A85-8C34-BA048BC281D6}" presName="connectorText" presStyleLbl="sibTrans2D1" presStyleIdx="5" presStyleCnt="8"/>
      <dgm:spPr/>
      <dgm:t>
        <a:bodyPr/>
        <a:lstStyle/>
        <a:p>
          <a:endParaRPr lang="en-TT"/>
        </a:p>
      </dgm:t>
    </dgm:pt>
    <dgm:pt modelId="{E2C83E01-0813-4B39-BAB5-63F9AE52248E}" type="pres">
      <dgm:prSet presAssocID="{DDB4BB39-ECB7-4217-8B0A-FA83A07A454A}" presName="node" presStyleLbl="node1" presStyleIdx="6" presStyleCnt="8">
        <dgm:presLayoutVars>
          <dgm:bulletEnabled val="1"/>
        </dgm:presLayoutVars>
      </dgm:prSet>
      <dgm:spPr/>
      <dgm:t>
        <a:bodyPr/>
        <a:lstStyle/>
        <a:p>
          <a:endParaRPr lang="en-TT"/>
        </a:p>
      </dgm:t>
    </dgm:pt>
    <dgm:pt modelId="{CA109778-6032-49E3-824D-41329ED026F5}" type="pres">
      <dgm:prSet presAssocID="{F14CE65D-17FB-4B9D-B35B-4769515E000C}" presName="sibTrans" presStyleLbl="sibTrans2D1" presStyleIdx="6" presStyleCnt="8"/>
      <dgm:spPr/>
      <dgm:t>
        <a:bodyPr/>
        <a:lstStyle/>
        <a:p>
          <a:endParaRPr lang="en-TT"/>
        </a:p>
      </dgm:t>
    </dgm:pt>
    <dgm:pt modelId="{8607BCFF-A9B6-4B32-A067-1CD45F84D13F}" type="pres">
      <dgm:prSet presAssocID="{F14CE65D-17FB-4B9D-B35B-4769515E000C}" presName="connectorText" presStyleLbl="sibTrans2D1" presStyleIdx="6" presStyleCnt="8"/>
      <dgm:spPr/>
      <dgm:t>
        <a:bodyPr/>
        <a:lstStyle/>
        <a:p>
          <a:endParaRPr lang="en-TT"/>
        </a:p>
      </dgm:t>
    </dgm:pt>
    <dgm:pt modelId="{BEC37CA8-A37A-4030-87A2-ECC66AE7F587}" type="pres">
      <dgm:prSet presAssocID="{3F579FB6-F1D3-41BE-AA6E-5FD1F096C03F}" presName="node" presStyleLbl="node1" presStyleIdx="7" presStyleCnt="8" custScaleX="160211">
        <dgm:presLayoutVars>
          <dgm:bulletEnabled val="1"/>
        </dgm:presLayoutVars>
      </dgm:prSet>
      <dgm:spPr/>
      <dgm:t>
        <a:bodyPr/>
        <a:lstStyle/>
        <a:p>
          <a:endParaRPr lang="en-TT"/>
        </a:p>
      </dgm:t>
    </dgm:pt>
    <dgm:pt modelId="{EE3A3801-FD2F-49A4-9AF9-67B787D1AB00}" type="pres">
      <dgm:prSet presAssocID="{B17359B3-12F2-48D0-98B1-29FE15A4E787}" presName="sibTrans" presStyleLbl="sibTrans2D1" presStyleIdx="7" presStyleCnt="8"/>
      <dgm:spPr/>
      <dgm:t>
        <a:bodyPr/>
        <a:lstStyle/>
        <a:p>
          <a:endParaRPr lang="en-TT"/>
        </a:p>
      </dgm:t>
    </dgm:pt>
    <dgm:pt modelId="{72BCDF42-BC38-4D85-8886-4F409F690F68}" type="pres">
      <dgm:prSet presAssocID="{B17359B3-12F2-48D0-98B1-29FE15A4E787}" presName="connectorText" presStyleLbl="sibTrans2D1" presStyleIdx="7" presStyleCnt="8"/>
      <dgm:spPr/>
      <dgm:t>
        <a:bodyPr/>
        <a:lstStyle/>
        <a:p>
          <a:endParaRPr lang="en-TT"/>
        </a:p>
      </dgm:t>
    </dgm:pt>
  </dgm:ptLst>
  <dgm:cxnLst>
    <dgm:cxn modelId="{F008FCD4-88FD-4A2F-9184-F94EC6FBDBB0}" type="presOf" srcId="{97885C5E-2A13-47A8-BB29-B169CFE251DD}" destId="{D5535BD2-54BC-4EF8-B090-35F982DE1A71}" srcOrd="0" destOrd="0" presId="urn:microsoft.com/office/officeart/2005/8/layout/cycle2"/>
    <dgm:cxn modelId="{9B8D2359-11A5-4372-AEE3-EB62C11CA7D9}" type="presOf" srcId="{90707E7F-B90B-42CD-9588-220D041D2509}" destId="{5E600B93-2BD0-4A93-9DFA-78C2A3B13F8E}" srcOrd="0" destOrd="0" presId="urn:microsoft.com/office/officeart/2005/8/layout/cycle2"/>
    <dgm:cxn modelId="{3369E6BE-EEC1-4F92-9E0F-D3DA60D2CE74}" type="presOf" srcId="{9E5387F6-243B-4E3C-ABBA-7596C37E66B3}" destId="{C848559D-593D-4AA4-A007-2269C4E81F7D}" srcOrd="0" destOrd="0" presId="urn:microsoft.com/office/officeart/2005/8/layout/cycle2"/>
    <dgm:cxn modelId="{A887D741-D82D-4413-B70E-69AFF8A44B59}" type="presOf" srcId="{DF4F3268-5917-49C5-AB7E-8233440C2895}" destId="{D08C162C-13BA-4EB3-AE92-904C20DCA724}" srcOrd="0" destOrd="0" presId="urn:microsoft.com/office/officeart/2005/8/layout/cycle2"/>
    <dgm:cxn modelId="{AF7E4EB5-E051-44A3-A041-52345FE502F8}" srcId="{FDF97CB6-B436-4129-8804-6A2F498C8448}" destId="{EA828CCC-5188-4E88-8EF5-15514F933442}" srcOrd="2" destOrd="0" parTransId="{94768440-3099-4101-82C0-4C309D4104B7}" sibTransId="{534F2043-19E9-48EF-AED5-381B1AA9540D}"/>
    <dgm:cxn modelId="{519DDC04-AE84-4040-A2A1-F370BE652BC8}" type="presOf" srcId="{EA828CCC-5188-4E88-8EF5-15514F933442}" destId="{88B416F1-E2CC-4EFF-8258-558F0F1FD339}" srcOrd="0" destOrd="0" presId="urn:microsoft.com/office/officeart/2005/8/layout/cycle2"/>
    <dgm:cxn modelId="{289B0B0F-318B-427C-ACB3-F309C33A0C33}" srcId="{FDF97CB6-B436-4129-8804-6A2F498C8448}" destId="{D955B40D-C073-4661-9653-050555823D31}" srcOrd="0" destOrd="0" parTransId="{2CC60149-D340-41E7-A585-9140657A8421}" sibTransId="{97885C5E-2A13-47A8-BB29-B169CFE251DD}"/>
    <dgm:cxn modelId="{C92129BF-4A28-48C5-9A98-29CA0FB3478D}" type="presOf" srcId="{D955B40D-C073-4661-9653-050555823D31}" destId="{99F61111-FE6A-4313-9AF1-85178553F60E}" srcOrd="0" destOrd="0" presId="urn:microsoft.com/office/officeart/2005/8/layout/cycle2"/>
    <dgm:cxn modelId="{336B0E23-AD33-457E-9447-4E6A876B8938}" type="presOf" srcId="{33E56C33-2C96-49F7-95F3-8C054BD7EC39}" destId="{2007C25E-D6F9-4608-85DD-963AF5C005A0}" srcOrd="0" destOrd="0" presId="urn:microsoft.com/office/officeart/2005/8/layout/cycle2"/>
    <dgm:cxn modelId="{A4CB25E7-D500-478E-8151-BB73027D46E7}" type="presOf" srcId="{E0FEA5A8-726E-43C3-B6BA-AD68329AE813}" destId="{340B6ACB-3974-4BF0-BBEB-1A862671E0CE}" srcOrd="0" destOrd="0" presId="urn:microsoft.com/office/officeart/2005/8/layout/cycle2"/>
    <dgm:cxn modelId="{B399BE22-39FB-4BE9-9909-C5722ED25E1E}" type="presOf" srcId="{B17359B3-12F2-48D0-98B1-29FE15A4E787}" destId="{72BCDF42-BC38-4D85-8886-4F409F690F68}" srcOrd="1" destOrd="0" presId="urn:microsoft.com/office/officeart/2005/8/layout/cycle2"/>
    <dgm:cxn modelId="{098C36EB-27BF-4B90-B359-BDB596AC4934}" srcId="{FDF97CB6-B436-4129-8804-6A2F498C8448}" destId="{3F579FB6-F1D3-41BE-AA6E-5FD1F096C03F}" srcOrd="7" destOrd="0" parTransId="{80AD762D-657E-401B-9C27-F570050C924D}" sibTransId="{B17359B3-12F2-48D0-98B1-29FE15A4E787}"/>
    <dgm:cxn modelId="{6B15A2D4-927A-42DB-AA99-CA165E770B81}" type="presOf" srcId="{B17359B3-12F2-48D0-98B1-29FE15A4E787}" destId="{EE3A3801-FD2F-49A4-9AF9-67B787D1AB00}" srcOrd="0" destOrd="0" presId="urn:microsoft.com/office/officeart/2005/8/layout/cycle2"/>
    <dgm:cxn modelId="{65F602A2-D4D5-4EC1-BFF7-4FA7F88694BA}" srcId="{FDF97CB6-B436-4129-8804-6A2F498C8448}" destId="{DDB4BB39-ECB7-4217-8B0A-FA83A07A454A}" srcOrd="6" destOrd="0" parTransId="{9AC1E11F-AFD2-4054-B67D-4E5B8A464174}" sibTransId="{F14CE65D-17FB-4B9D-B35B-4769515E000C}"/>
    <dgm:cxn modelId="{5FD5BA0B-A542-46D3-BCD9-877A97CF6E18}" srcId="{FDF97CB6-B436-4129-8804-6A2F498C8448}" destId="{E0FEA5A8-726E-43C3-B6BA-AD68329AE813}" srcOrd="3" destOrd="0" parTransId="{DEFEF588-4194-4571-B9BB-DA81A300FF5E}" sibTransId="{33A1B605-8964-4BE1-87C9-F7645AA8DE6C}"/>
    <dgm:cxn modelId="{B71B6954-CD4D-41F2-B3A7-F83C15181E26}" type="presOf" srcId="{7BADD868-39B9-4A85-8C34-BA048BC281D6}" destId="{80F869E4-D85F-4A86-883D-C103247B3CCB}" srcOrd="1" destOrd="0" presId="urn:microsoft.com/office/officeart/2005/8/layout/cycle2"/>
    <dgm:cxn modelId="{67403FF6-0507-4D0B-A29B-DF407103D6B9}" type="presOf" srcId="{3F579FB6-F1D3-41BE-AA6E-5FD1F096C03F}" destId="{BEC37CA8-A37A-4030-87A2-ECC66AE7F587}" srcOrd="0" destOrd="0" presId="urn:microsoft.com/office/officeart/2005/8/layout/cycle2"/>
    <dgm:cxn modelId="{FB7A331E-6472-4AC8-88BA-75C55540A591}" type="presOf" srcId="{DF4F3268-5917-49C5-AB7E-8233440C2895}" destId="{59E6783C-140F-4E8E-BC3E-5A30D15D665C}" srcOrd="1" destOrd="0" presId="urn:microsoft.com/office/officeart/2005/8/layout/cycle2"/>
    <dgm:cxn modelId="{1E243C52-CD2E-42EE-B407-77B092370F2C}" type="presOf" srcId="{33A1B605-8964-4BE1-87C9-F7645AA8DE6C}" destId="{0BA33B90-EAA8-4DFE-98AF-586FB33E8273}" srcOrd="0" destOrd="0" presId="urn:microsoft.com/office/officeart/2005/8/layout/cycle2"/>
    <dgm:cxn modelId="{58D5FD68-F68B-4C9B-9A19-21EEE8EE30C0}" srcId="{FDF97CB6-B436-4129-8804-6A2F498C8448}" destId="{9E5387F6-243B-4E3C-ABBA-7596C37E66B3}" srcOrd="1" destOrd="0" parTransId="{EC3D29C0-6366-41EC-B776-F56A8DFD4756}" sibTransId="{06EA9A85-FFD5-48A3-B486-0857D9C13EB5}"/>
    <dgm:cxn modelId="{EC0E91A9-90D6-4291-9E60-496D21620942}" type="presOf" srcId="{534F2043-19E9-48EF-AED5-381B1AA9540D}" destId="{D27979C8-962E-4840-BB4F-5C144B1A7639}" srcOrd="1" destOrd="0" presId="urn:microsoft.com/office/officeart/2005/8/layout/cycle2"/>
    <dgm:cxn modelId="{CFE0CEA1-6C4F-4906-86E1-6B5D9A8D16A5}" type="presOf" srcId="{DDB4BB39-ECB7-4217-8B0A-FA83A07A454A}" destId="{E2C83E01-0813-4B39-BAB5-63F9AE52248E}" srcOrd="0" destOrd="0" presId="urn:microsoft.com/office/officeart/2005/8/layout/cycle2"/>
    <dgm:cxn modelId="{6C9A8C95-3EFA-49CE-9771-520A14E06D0C}" type="presOf" srcId="{F14CE65D-17FB-4B9D-B35B-4769515E000C}" destId="{8607BCFF-A9B6-4B32-A067-1CD45F84D13F}" srcOrd="1" destOrd="0" presId="urn:microsoft.com/office/officeart/2005/8/layout/cycle2"/>
    <dgm:cxn modelId="{32661A37-E7AC-4905-B1FC-7B3E6DC4C7DF}" type="presOf" srcId="{06EA9A85-FFD5-48A3-B486-0857D9C13EB5}" destId="{A204972E-0AB8-4832-B45B-EBEFB1C00D84}" srcOrd="1" destOrd="0" presId="urn:microsoft.com/office/officeart/2005/8/layout/cycle2"/>
    <dgm:cxn modelId="{D876A55E-0FA2-46E1-AFA4-C7E7CB46DC6C}" type="presOf" srcId="{7BADD868-39B9-4A85-8C34-BA048BC281D6}" destId="{1269DD15-522F-47BC-9DAD-835A3DD3B501}" srcOrd="0" destOrd="0" presId="urn:microsoft.com/office/officeart/2005/8/layout/cycle2"/>
    <dgm:cxn modelId="{8DE65DB0-F592-49C1-B507-7D979F54C31D}" type="presOf" srcId="{534F2043-19E9-48EF-AED5-381B1AA9540D}" destId="{5C49B294-9FD2-483E-B30A-F102D03062C6}" srcOrd="0" destOrd="0" presId="urn:microsoft.com/office/officeart/2005/8/layout/cycle2"/>
    <dgm:cxn modelId="{AADE02EA-A2A0-4603-B873-B2D62457DDDD}" type="presOf" srcId="{06EA9A85-FFD5-48A3-B486-0857D9C13EB5}" destId="{0D3866DC-99AC-4CB6-B14F-7FF00C235D6C}" srcOrd="0" destOrd="0" presId="urn:microsoft.com/office/officeart/2005/8/layout/cycle2"/>
    <dgm:cxn modelId="{FF5B422E-EC52-4284-A981-BB1F0A8E79EF}" type="presOf" srcId="{F14CE65D-17FB-4B9D-B35B-4769515E000C}" destId="{CA109778-6032-49E3-824D-41329ED026F5}" srcOrd="0" destOrd="0" presId="urn:microsoft.com/office/officeart/2005/8/layout/cycle2"/>
    <dgm:cxn modelId="{3F4EF2F6-65E6-4A92-B44E-0CF39C106A59}" type="presOf" srcId="{FDF97CB6-B436-4129-8804-6A2F498C8448}" destId="{B86966D3-672A-4789-B2FB-F9FDB0363E97}" srcOrd="0" destOrd="0" presId="urn:microsoft.com/office/officeart/2005/8/layout/cycle2"/>
    <dgm:cxn modelId="{BF858A72-CD9A-45E4-AF0D-E5621538C7FC}" type="presOf" srcId="{33A1B605-8964-4BE1-87C9-F7645AA8DE6C}" destId="{D4EF6F2F-5F62-43FC-8351-99BEA1FA55B6}" srcOrd="1" destOrd="0" presId="urn:microsoft.com/office/officeart/2005/8/layout/cycle2"/>
    <dgm:cxn modelId="{69C87CB2-1B3A-4D79-8647-A58997314D27}" srcId="{FDF97CB6-B436-4129-8804-6A2F498C8448}" destId="{90707E7F-B90B-42CD-9588-220D041D2509}" srcOrd="5" destOrd="0" parTransId="{0E82F5E0-6868-4274-AEE4-9353110CA45C}" sibTransId="{7BADD868-39B9-4A85-8C34-BA048BC281D6}"/>
    <dgm:cxn modelId="{969CAE63-08C0-4259-A09E-981485DBDCBC}" srcId="{FDF97CB6-B436-4129-8804-6A2F498C8448}" destId="{33E56C33-2C96-49F7-95F3-8C054BD7EC39}" srcOrd="4" destOrd="0" parTransId="{698F9ED7-8E99-4475-8227-FC9D439460A6}" sibTransId="{DF4F3268-5917-49C5-AB7E-8233440C2895}"/>
    <dgm:cxn modelId="{347FE373-DBFD-4E95-84E8-274CFAC76A32}" type="presOf" srcId="{97885C5E-2A13-47A8-BB29-B169CFE251DD}" destId="{23BFCD03-6F00-4073-9941-C2A6BB689D0B}" srcOrd="1" destOrd="0" presId="urn:microsoft.com/office/officeart/2005/8/layout/cycle2"/>
    <dgm:cxn modelId="{EC87D15B-19D1-4CF2-9A96-83E2AC99E68E}" type="presParOf" srcId="{B86966D3-672A-4789-B2FB-F9FDB0363E97}" destId="{99F61111-FE6A-4313-9AF1-85178553F60E}" srcOrd="0" destOrd="0" presId="urn:microsoft.com/office/officeart/2005/8/layout/cycle2"/>
    <dgm:cxn modelId="{1BBE8DC6-6B5B-40AB-9E2D-030A1B3F4730}" type="presParOf" srcId="{B86966D3-672A-4789-B2FB-F9FDB0363E97}" destId="{D5535BD2-54BC-4EF8-B090-35F982DE1A71}" srcOrd="1" destOrd="0" presId="urn:microsoft.com/office/officeart/2005/8/layout/cycle2"/>
    <dgm:cxn modelId="{250E9224-5D8D-45D6-82A5-16A6E54A3CC6}" type="presParOf" srcId="{D5535BD2-54BC-4EF8-B090-35F982DE1A71}" destId="{23BFCD03-6F00-4073-9941-C2A6BB689D0B}" srcOrd="0" destOrd="0" presId="urn:microsoft.com/office/officeart/2005/8/layout/cycle2"/>
    <dgm:cxn modelId="{ADF2C1E8-D7E3-4012-8BDB-53437E27E2F9}" type="presParOf" srcId="{B86966D3-672A-4789-B2FB-F9FDB0363E97}" destId="{C848559D-593D-4AA4-A007-2269C4E81F7D}" srcOrd="2" destOrd="0" presId="urn:microsoft.com/office/officeart/2005/8/layout/cycle2"/>
    <dgm:cxn modelId="{7985A59F-78BD-4523-8603-7447F472C6B9}" type="presParOf" srcId="{B86966D3-672A-4789-B2FB-F9FDB0363E97}" destId="{0D3866DC-99AC-4CB6-B14F-7FF00C235D6C}" srcOrd="3" destOrd="0" presId="urn:microsoft.com/office/officeart/2005/8/layout/cycle2"/>
    <dgm:cxn modelId="{DE2830DB-8D6B-43B9-8F04-33E26069DDBE}" type="presParOf" srcId="{0D3866DC-99AC-4CB6-B14F-7FF00C235D6C}" destId="{A204972E-0AB8-4832-B45B-EBEFB1C00D84}" srcOrd="0" destOrd="0" presId="urn:microsoft.com/office/officeart/2005/8/layout/cycle2"/>
    <dgm:cxn modelId="{0B4F4985-77CF-4854-AD29-79484532CF10}" type="presParOf" srcId="{B86966D3-672A-4789-B2FB-F9FDB0363E97}" destId="{88B416F1-E2CC-4EFF-8258-558F0F1FD339}" srcOrd="4" destOrd="0" presId="urn:microsoft.com/office/officeart/2005/8/layout/cycle2"/>
    <dgm:cxn modelId="{369C6845-C9CB-4B49-8604-AF26215192F5}" type="presParOf" srcId="{B86966D3-672A-4789-B2FB-F9FDB0363E97}" destId="{5C49B294-9FD2-483E-B30A-F102D03062C6}" srcOrd="5" destOrd="0" presId="urn:microsoft.com/office/officeart/2005/8/layout/cycle2"/>
    <dgm:cxn modelId="{30E5D758-46EC-44AA-B4E0-BB96A8537E92}" type="presParOf" srcId="{5C49B294-9FD2-483E-B30A-F102D03062C6}" destId="{D27979C8-962E-4840-BB4F-5C144B1A7639}" srcOrd="0" destOrd="0" presId="urn:microsoft.com/office/officeart/2005/8/layout/cycle2"/>
    <dgm:cxn modelId="{3922FF14-91B6-4009-B84F-71408F1FFE50}" type="presParOf" srcId="{B86966D3-672A-4789-B2FB-F9FDB0363E97}" destId="{340B6ACB-3974-4BF0-BBEB-1A862671E0CE}" srcOrd="6" destOrd="0" presId="urn:microsoft.com/office/officeart/2005/8/layout/cycle2"/>
    <dgm:cxn modelId="{156338B2-99B2-47AD-97D6-C7CC6453A712}" type="presParOf" srcId="{B86966D3-672A-4789-B2FB-F9FDB0363E97}" destId="{0BA33B90-EAA8-4DFE-98AF-586FB33E8273}" srcOrd="7" destOrd="0" presId="urn:microsoft.com/office/officeart/2005/8/layout/cycle2"/>
    <dgm:cxn modelId="{49DAB386-990C-482B-88E6-F18B9760E8F5}" type="presParOf" srcId="{0BA33B90-EAA8-4DFE-98AF-586FB33E8273}" destId="{D4EF6F2F-5F62-43FC-8351-99BEA1FA55B6}" srcOrd="0" destOrd="0" presId="urn:microsoft.com/office/officeart/2005/8/layout/cycle2"/>
    <dgm:cxn modelId="{98C3E16C-F3B4-41F0-A47D-800EE97E56F5}" type="presParOf" srcId="{B86966D3-672A-4789-B2FB-F9FDB0363E97}" destId="{2007C25E-D6F9-4608-85DD-963AF5C005A0}" srcOrd="8" destOrd="0" presId="urn:microsoft.com/office/officeart/2005/8/layout/cycle2"/>
    <dgm:cxn modelId="{50FDB947-C82A-4E9B-90A0-71150A5CC086}" type="presParOf" srcId="{B86966D3-672A-4789-B2FB-F9FDB0363E97}" destId="{D08C162C-13BA-4EB3-AE92-904C20DCA724}" srcOrd="9" destOrd="0" presId="urn:microsoft.com/office/officeart/2005/8/layout/cycle2"/>
    <dgm:cxn modelId="{AD658B5E-550F-49C6-813A-156BF7ECCD2B}" type="presParOf" srcId="{D08C162C-13BA-4EB3-AE92-904C20DCA724}" destId="{59E6783C-140F-4E8E-BC3E-5A30D15D665C}" srcOrd="0" destOrd="0" presId="urn:microsoft.com/office/officeart/2005/8/layout/cycle2"/>
    <dgm:cxn modelId="{2A3ED15A-E7FB-48D8-B67A-98445F69B7C9}" type="presParOf" srcId="{B86966D3-672A-4789-B2FB-F9FDB0363E97}" destId="{5E600B93-2BD0-4A93-9DFA-78C2A3B13F8E}" srcOrd="10" destOrd="0" presId="urn:microsoft.com/office/officeart/2005/8/layout/cycle2"/>
    <dgm:cxn modelId="{12A3E979-3883-4155-B9D4-21A75F5D826B}" type="presParOf" srcId="{B86966D3-672A-4789-B2FB-F9FDB0363E97}" destId="{1269DD15-522F-47BC-9DAD-835A3DD3B501}" srcOrd="11" destOrd="0" presId="urn:microsoft.com/office/officeart/2005/8/layout/cycle2"/>
    <dgm:cxn modelId="{27437A6C-D467-4783-8709-16155C1067D1}" type="presParOf" srcId="{1269DD15-522F-47BC-9DAD-835A3DD3B501}" destId="{80F869E4-D85F-4A86-883D-C103247B3CCB}" srcOrd="0" destOrd="0" presId="urn:microsoft.com/office/officeart/2005/8/layout/cycle2"/>
    <dgm:cxn modelId="{A375394B-B588-4374-9100-53DCA10E8334}" type="presParOf" srcId="{B86966D3-672A-4789-B2FB-F9FDB0363E97}" destId="{E2C83E01-0813-4B39-BAB5-63F9AE52248E}" srcOrd="12" destOrd="0" presId="urn:microsoft.com/office/officeart/2005/8/layout/cycle2"/>
    <dgm:cxn modelId="{9D29548A-35C6-43D2-89CF-FAE10ECEDF5D}" type="presParOf" srcId="{B86966D3-672A-4789-B2FB-F9FDB0363E97}" destId="{CA109778-6032-49E3-824D-41329ED026F5}" srcOrd="13" destOrd="0" presId="urn:microsoft.com/office/officeart/2005/8/layout/cycle2"/>
    <dgm:cxn modelId="{4BF8D761-62F9-413B-AD60-2A98A65EDB60}" type="presParOf" srcId="{CA109778-6032-49E3-824D-41329ED026F5}" destId="{8607BCFF-A9B6-4B32-A067-1CD45F84D13F}" srcOrd="0" destOrd="0" presId="urn:microsoft.com/office/officeart/2005/8/layout/cycle2"/>
    <dgm:cxn modelId="{8A6D4478-0E8F-4D4B-973E-F88CC8266AC5}" type="presParOf" srcId="{B86966D3-672A-4789-B2FB-F9FDB0363E97}" destId="{BEC37CA8-A37A-4030-87A2-ECC66AE7F587}" srcOrd="14" destOrd="0" presId="urn:microsoft.com/office/officeart/2005/8/layout/cycle2"/>
    <dgm:cxn modelId="{A4FCEC11-2AA0-40FD-8B2C-FEA618615A92}" type="presParOf" srcId="{B86966D3-672A-4789-B2FB-F9FDB0363E97}" destId="{EE3A3801-FD2F-49A4-9AF9-67B787D1AB00}" srcOrd="15" destOrd="0" presId="urn:microsoft.com/office/officeart/2005/8/layout/cycle2"/>
    <dgm:cxn modelId="{8F987023-88A0-4C7F-B008-C21A2066AB5A}" type="presParOf" srcId="{EE3A3801-FD2F-49A4-9AF9-67B787D1AB00}" destId="{72BCDF42-BC38-4D85-8886-4F409F690F68}"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C9DD8-294D-42A8-A5A5-6FFFE4707845}" type="datetimeFigureOut">
              <a:rPr lang="en-US" smtClean="0"/>
              <a:pPr/>
              <a:t>4/8/2015</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F4D31-6ED4-4BB2-B9D8-BFFCB1C1DAED}" type="slidenum">
              <a:rPr lang="en-TT" smtClean="0"/>
              <a:pPr/>
              <a:t>‹#›</a:t>
            </a:fld>
            <a:endParaRPr lang="en-TT"/>
          </a:p>
        </p:txBody>
      </p:sp>
    </p:spTree>
    <p:extLst>
      <p:ext uri="{BB962C8B-B14F-4D97-AF65-F5344CB8AC3E}">
        <p14:creationId xmlns:p14="http://schemas.microsoft.com/office/powerpoint/2010/main" val="387715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There are multiple crises facing the earth</a:t>
            </a:r>
            <a:r>
              <a:rPr lang="en-TT" baseline="0" dirty="0" smtClean="0"/>
              <a:t> today in addition to the economic crises, and these have created an opportunity to rethink our model of economic development.</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2</a:t>
            </a:fld>
            <a:endParaRPr lang="en-TT"/>
          </a:p>
        </p:txBody>
      </p:sp>
    </p:spTree>
    <p:extLst>
      <p:ext uri="{BB962C8B-B14F-4D97-AF65-F5344CB8AC3E}">
        <p14:creationId xmlns:p14="http://schemas.microsoft.com/office/powerpoint/2010/main" val="226561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The</a:t>
            </a:r>
            <a:r>
              <a:rPr lang="en-TT" baseline="0" dirty="0" smtClean="0"/>
              <a:t> graphic shows a conceptual model of how the Caribbean Green Economy Action Learning Group (GE ALG) will work:</a:t>
            </a:r>
          </a:p>
          <a:p>
            <a:endParaRPr lang="en-TT" baseline="0" dirty="0" smtClean="0"/>
          </a:p>
          <a:p>
            <a:pPr>
              <a:buFont typeface="Arial" pitchFamily="34" charset="0"/>
              <a:buChar char="•"/>
            </a:pPr>
            <a:r>
              <a:rPr lang="en-TT" baseline="0" dirty="0" smtClean="0"/>
              <a:t> The right circle shows that Caribbean stakeholders are thinking and taking action on green economy at </a:t>
            </a:r>
            <a:r>
              <a:rPr lang="en-TT" baseline="0" dirty="0" err="1" smtClean="0"/>
              <a:t>sectoral</a:t>
            </a:r>
            <a:r>
              <a:rPr lang="en-TT" baseline="0" dirty="0" smtClean="0"/>
              <a:t>, national and regional levels.</a:t>
            </a:r>
          </a:p>
          <a:p>
            <a:pPr>
              <a:buFont typeface="Arial" pitchFamily="34" charset="0"/>
              <a:buChar char="•"/>
            </a:pPr>
            <a:r>
              <a:rPr lang="en-TT" baseline="0" dirty="0" smtClean="0"/>
              <a:t> Caribbean stakeholders are influenced via ideas and support coming from international policies and processes, shown in the red down arrow.</a:t>
            </a:r>
          </a:p>
          <a:p>
            <a:pPr>
              <a:buFont typeface="Arial" pitchFamily="34" charset="0"/>
              <a:buChar char="•"/>
            </a:pPr>
            <a:r>
              <a:rPr lang="en-TT" baseline="0" dirty="0" smtClean="0"/>
              <a:t> The red left arrow feeding into the GE ALG shows that information on needs, opportunities, challenges and experiences of other stakeholders is fed into this process.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TT" baseline="0" dirty="0" smtClean="0"/>
              <a:t> The left circle that is the GE ALG involved internally in the action learning cycle to reflect on and analyse information and identify lessons and recommendations for policy and practice.</a:t>
            </a:r>
          </a:p>
          <a:p>
            <a:pPr>
              <a:buFont typeface="Arial" pitchFamily="34" charset="0"/>
              <a:buChar char="•"/>
            </a:pPr>
            <a:r>
              <a:rPr lang="en-TT" dirty="0" smtClean="0"/>
              <a:t> The action learning process produces knowledge that</a:t>
            </a:r>
            <a:r>
              <a:rPr lang="en-TT" baseline="0" dirty="0" smtClean="0"/>
              <a:t> is communicated back to Caribbean stakeholders via the orange right arrow.</a:t>
            </a:r>
          </a:p>
          <a:p>
            <a:pPr>
              <a:buFont typeface="Arial" pitchFamily="34" charset="0"/>
              <a:buChar char="•"/>
            </a:pPr>
            <a:r>
              <a:rPr lang="en-TT" baseline="0" dirty="0" smtClean="0"/>
              <a:t> The GE ALG will communicate this knowledge directly to influence international policy and processes via the orange up and right arrow.</a:t>
            </a:r>
          </a:p>
          <a:p>
            <a:pPr>
              <a:buFont typeface="Arial" pitchFamily="34" charset="0"/>
              <a:buChar char="•"/>
            </a:pPr>
            <a:r>
              <a:rPr lang="en-TT" baseline="0" dirty="0" smtClean="0"/>
              <a:t> At the same time, Caribbean stakeholders can use this, and their own knowledge, to communicate to influence international policy and processes via the orange up arrow.</a:t>
            </a:r>
          </a:p>
          <a:p>
            <a:pPr>
              <a:buFont typeface="Arial" pitchFamily="34" charset="0"/>
              <a:buChar char="•"/>
            </a:pPr>
            <a:r>
              <a:rPr lang="en-TT" baseline="0" dirty="0" smtClean="0"/>
              <a:t> GE ALG members can take joint action in collaboration with other Caribbean stakeholders to test green economy approaches in the Caribbean, reflected in the purple star at the overlap of these two groups.</a:t>
            </a:r>
          </a:p>
          <a:p>
            <a:pPr>
              <a:buFont typeface="Arial" pitchFamily="34" charset="0"/>
              <a:buChar char="•"/>
            </a:pP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16</a:t>
            </a:fld>
            <a:endParaRPr lang="en-TT"/>
          </a:p>
        </p:txBody>
      </p:sp>
    </p:spTree>
    <p:extLst>
      <p:ext uri="{BB962C8B-B14F-4D97-AF65-F5344CB8AC3E}">
        <p14:creationId xmlns:p14="http://schemas.microsoft.com/office/powerpoint/2010/main" val="212751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Graphic</a:t>
            </a:r>
            <a:r>
              <a:rPr lang="en-TT" baseline="0" dirty="0" smtClean="0"/>
              <a:t> shows that the Caribbean Green Economy Action Learning Group (GE ALG) is a core group of people, who will share ideas and collaborate on GE initiatives with their wider network, who will in turn influence ever widening networks to engage people across a wide variety of sectors and countries in the Caribbean.</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17</a:t>
            </a:fld>
            <a:endParaRPr lang="en-TT"/>
          </a:p>
        </p:txBody>
      </p:sp>
    </p:spTree>
    <p:extLst>
      <p:ext uri="{BB962C8B-B14F-4D97-AF65-F5344CB8AC3E}">
        <p14:creationId xmlns:p14="http://schemas.microsoft.com/office/powerpoint/2010/main" val="143630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19</a:t>
            </a:fld>
            <a:endParaRPr lang="en-TT"/>
          </a:p>
        </p:txBody>
      </p:sp>
    </p:spTree>
    <p:extLst>
      <p:ext uri="{BB962C8B-B14F-4D97-AF65-F5344CB8AC3E}">
        <p14:creationId xmlns:p14="http://schemas.microsoft.com/office/powerpoint/2010/main" val="227345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Green</a:t>
            </a:r>
            <a:r>
              <a:rPr lang="en-TT" baseline="0" dirty="0" smtClean="0"/>
              <a:t> economy directly addresses the Economic Growth pillar of sustainable development, and is thus an integral part of moving towards sustainable development.</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3</a:t>
            </a:fld>
            <a:endParaRPr lang="en-TT"/>
          </a:p>
        </p:txBody>
      </p:sp>
    </p:spTree>
    <p:extLst>
      <p:ext uri="{BB962C8B-B14F-4D97-AF65-F5344CB8AC3E}">
        <p14:creationId xmlns:p14="http://schemas.microsoft.com/office/powerpoint/2010/main" val="95528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Some people are concerned about what “green</a:t>
            </a:r>
            <a:r>
              <a:rPr lang="en-TT" baseline="0" dirty="0" smtClean="0"/>
              <a:t> economy” can mean.</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4</a:t>
            </a:fld>
            <a:endParaRPr lang="en-TT"/>
          </a:p>
        </p:txBody>
      </p:sp>
    </p:spTree>
    <p:extLst>
      <p:ext uri="{BB962C8B-B14F-4D97-AF65-F5344CB8AC3E}">
        <p14:creationId xmlns:p14="http://schemas.microsoft.com/office/powerpoint/2010/main" val="121757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Voices of Caribbean people need to be heard in international discussions.</a:t>
            </a:r>
          </a:p>
          <a:p>
            <a:r>
              <a:rPr lang="en-TT" dirty="0" smtClean="0"/>
              <a:t>Involvement of CANARI in</a:t>
            </a:r>
            <a:r>
              <a:rPr lang="en-TT" baseline="0" dirty="0" smtClean="0"/>
              <a:t> the Green Economy Coalition (GEC), via support from the International Institute for Environment and Development (IIED), brings Caribbean ideas to international </a:t>
            </a:r>
            <a:r>
              <a:rPr lang="en-TT" baseline="0" dirty="0" err="1" smtClean="0"/>
              <a:t>fora</a:t>
            </a:r>
            <a:r>
              <a:rPr lang="en-TT" baseline="0" dirty="0" smtClean="0"/>
              <a:t>.  IIED and GEC developed a synthesis paper of views from various southern countries and the Caribbean.</a:t>
            </a:r>
            <a:endParaRPr lang="en-TT" dirty="0" smtClean="0"/>
          </a:p>
          <a:p>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5</a:t>
            </a:fld>
            <a:endParaRPr lang="en-TT"/>
          </a:p>
        </p:txBody>
      </p:sp>
    </p:spTree>
    <p:extLst>
      <p:ext uri="{BB962C8B-B14F-4D97-AF65-F5344CB8AC3E}">
        <p14:creationId xmlns:p14="http://schemas.microsoft.com/office/powerpoint/2010/main" val="173843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A Caribbean</a:t>
            </a:r>
            <a:r>
              <a:rPr lang="en-TT" baseline="0" dirty="0" smtClean="0"/>
              <a:t> regional dialogue process was facilitated by CANARI from December 2010 to March 2012.  In February 2011, a regional workshop was held that brought diverse stakeholders (from government, civil society, community groups, private sector, and inter-governmental agencies) together in Trinidad to discuss what a green economy means in the Caribbean context.  The report of the meeting, and the position paper that was distilled from this and other stakeholder input, is available on CANARI’s website.</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6</a:t>
            </a:fld>
            <a:endParaRPr lang="en-TT"/>
          </a:p>
        </p:txBody>
      </p:sp>
    </p:spTree>
    <p:extLst>
      <p:ext uri="{BB962C8B-B14F-4D97-AF65-F5344CB8AC3E}">
        <p14:creationId xmlns:p14="http://schemas.microsoft.com/office/powerpoint/2010/main" val="188662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TT" dirty="0" smtClean="0"/>
              <a:t>Other characteristics include:</a:t>
            </a:r>
          </a:p>
          <a:p>
            <a:pPr>
              <a:defRPr/>
            </a:pPr>
            <a:endParaRPr lang="en-TT" dirty="0" smtClean="0"/>
          </a:p>
          <a:p>
            <a:pPr>
              <a:lnSpc>
                <a:spcPct val="150000"/>
              </a:lnSpc>
              <a:buFont typeface="Arial" pitchFamily="34" charset="0"/>
              <a:buChar char="•"/>
              <a:defRPr/>
            </a:pPr>
            <a:r>
              <a:rPr lang="en-GB" dirty="0" smtClean="0"/>
              <a:t>Industries optimize the relationship between demand and domestically produced supply.</a:t>
            </a:r>
            <a:endParaRPr lang="en-TT" dirty="0" smtClean="0"/>
          </a:p>
          <a:p>
            <a:pPr>
              <a:lnSpc>
                <a:spcPct val="150000"/>
              </a:lnSpc>
              <a:buFont typeface="Arial" pitchFamily="34" charset="0"/>
              <a:buChar char="•"/>
              <a:defRPr/>
            </a:pPr>
            <a:r>
              <a:rPr lang="en-GB" dirty="0" smtClean="0"/>
              <a:t>Best practices are rewarded and bad practices discouraged.</a:t>
            </a:r>
            <a:endParaRPr lang="en-TT" dirty="0" smtClean="0"/>
          </a:p>
          <a:p>
            <a:pPr>
              <a:lnSpc>
                <a:spcPct val="150000"/>
              </a:lnSpc>
              <a:buFont typeface="Arial" pitchFamily="34" charset="0"/>
              <a:buChar char="•"/>
              <a:defRPr/>
            </a:pPr>
            <a:r>
              <a:rPr lang="en-GB" dirty="0" smtClean="0"/>
              <a:t>Businesses apply “triple bottom line” principles to produce net flows of economic, social and environmental benefits.</a:t>
            </a:r>
            <a:endParaRPr lang="en-TT" dirty="0" smtClean="0"/>
          </a:p>
          <a:p>
            <a:pPr>
              <a:lnSpc>
                <a:spcPct val="150000"/>
              </a:lnSpc>
              <a:buFont typeface="Arial" pitchFamily="34" charset="0"/>
              <a:buChar char="•"/>
              <a:defRPr/>
            </a:pPr>
            <a:r>
              <a:rPr lang="en-GB" dirty="0" smtClean="0"/>
              <a:t>The needs and constraints of specific groups, such as female heads of households, are addressed in labour and welfare policies and practices.</a:t>
            </a:r>
            <a:endParaRPr lang="en-TT" dirty="0" smtClean="0"/>
          </a:p>
          <a:p>
            <a:pPr>
              <a:lnSpc>
                <a:spcPct val="150000"/>
              </a:lnSpc>
              <a:buFont typeface="Arial" pitchFamily="34" charset="0"/>
              <a:buChar char="•"/>
              <a:defRPr/>
            </a:pPr>
            <a:r>
              <a:rPr lang="en-GB" dirty="0" smtClean="0"/>
              <a:t>Educational systems offer young people knowledge, disciplines and skills that are relevant to their lives and potential career opportunities.</a:t>
            </a:r>
            <a:endParaRPr lang="en-TT" dirty="0" smtClean="0"/>
          </a:p>
          <a:p>
            <a:pPr>
              <a:lnSpc>
                <a:spcPct val="150000"/>
              </a:lnSpc>
              <a:buFont typeface="Arial" pitchFamily="34" charset="0"/>
              <a:buChar char="•"/>
              <a:defRPr/>
            </a:pPr>
            <a:r>
              <a:rPr lang="en-GB" dirty="0" smtClean="0"/>
              <a:t>Dependency on imported or high carbon sources of energy is reduced and eliminated where feasible.</a:t>
            </a:r>
            <a:endParaRPr lang="en-TT" dirty="0" smtClean="0"/>
          </a:p>
          <a:p>
            <a:pPr>
              <a:lnSpc>
                <a:spcPct val="150000"/>
              </a:lnSpc>
              <a:buFont typeface="Arial" pitchFamily="34" charset="0"/>
              <a:buChar char="•"/>
              <a:defRPr/>
            </a:pPr>
            <a:r>
              <a:rPr lang="en-GB" dirty="0" smtClean="0"/>
              <a:t>Available natural, human, and physical resources are used efficiently based on realistic assessment and optimal deployment.</a:t>
            </a:r>
            <a:endParaRPr lang="en-TT" dirty="0" smtClean="0"/>
          </a:p>
          <a:p>
            <a:pPr>
              <a:lnSpc>
                <a:spcPct val="150000"/>
              </a:lnSpc>
              <a:buFont typeface="Arial" pitchFamily="34" charset="0"/>
              <a:buChar char="•"/>
              <a:defRPr/>
            </a:pPr>
            <a:r>
              <a:rPr lang="en-GB" dirty="0" smtClean="0"/>
              <a:t>Positive and mutually reinforcing rural-urban and other inter-sectoral economic linkages are created.</a:t>
            </a:r>
            <a:endParaRPr lang="en-TT" dirty="0"/>
          </a:p>
        </p:txBody>
      </p:sp>
      <p:sp>
        <p:nvSpPr>
          <p:cNvPr id="22532" name="Slide Number Placeholder 3"/>
          <p:cNvSpPr>
            <a:spLocks noGrp="1"/>
          </p:cNvSpPr>
          <p:nvPr>
            <p:ph type="sldNum" sz="quarter" idx="5"/>
          </p:nvPr>
        </p:nvSpPr>
        <p:spPr>
          <a:noFill/>
        </p:spPr>
        <p:txBody>
          <a:bodyPr/>
          <a:lstStyle/>
          <a:p>
            <a:fld id="{26474794-72DB-4310-994F-B2DCC04EDF59}" type="slidenum">
              <a:rPr lang="en-US" smtClean="0"/>
              <a:pPr/>
              <a:t>7</a:t>
            </a:fld>
            <a:endParaRPr lang="en-US" smtClean="0"/>
          </a:p>
        </p:txBody>
      </p:sp>
    </p:spTree>
    <p:extLst>
      <p:ext uri="{BB962C8B-B14F-4D97-AF65-F5344CB8AC3E}">
        <p14:creationId xmlns:p14="http://schemas.microsoft.com/office/powerpoint/2010/main" val="148538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Even though the concept</a:t>
            </a:r>
            <a:r>
              <a:rPr lang="en-TT" baseline="0" dirty="0" smtClean="0"/>
              <a:t> of what is a “green economy” is still being discussed, there are several emerging and ongoing initiatives in the Caribbean that reflect the characteristics and principles discussed.</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9</a:t>
            </a:fld>
            <a:endParaRPr lang="en-TT"/>
          </a:p>
        </p:txBody>
      </p:sp>
    </p:spTree>
    <p:extLst>
      <p:ext uri="{BB962C8B-B14F-4D97-AF65-F5344CB8AC3E}">
        <p14:creationId xmlns:p14="http://schemas.microsoft.com/office/powerpoint/2010/main" val="318186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There is a great need to facilitate sharing of ideas and information and collaboration on testing green economy</a:t>
            </a:r>
            <a:r>
              <a:rPr lang="en-TT" baseline="0" dirty="0" smtClean="0"/>
              <a:t> approaches across the Caribbean.</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13</a:t>
            </a:fld>
            <a:endParaRPr lang="en-TT"/>
          </a:p>
        </p:txBody>
      </p:sp>
    </p:spTree>
    <p:extLst>
      <p:ext uri="{BB962C8B-B14F-4D97-AF65-F5344CB8AC3E}">
        <p14:creationId xmlns:p14="http://schemas.microsoft.com/office/powerpoint/2010/main" val="205503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CANARI will coordinate a Caribbean Green Economy Action Learning Group to help</a:t>
            </a:r>
            <a:r>
              <a:rPr lang="en-TT" baseline="0" dirty="0" smtClean="0"/>
              <a:t> facilitate sharing and collaboration across the Caribbean on green economy ideas and initiatives.</a:t>
            </a:r>
            <a:endParaRPr lang="en-TT" dirty="0"/>
          </a:p>
        </p:txBody>
      </p:sp>
      <p:sp>
        <p:nvSpPr>
          <p:cNvPr id="4" name="Slide Number Placeholder 3"/>
          <p:cNvSpPr>
            <a:spLocks noGrp="1"/>
          </p:cNvSpPr>
          <p:nvPr>
            <p:ph type="sldNum" sz="quarter" idx="10"/>
          </p:nvPr>
        </p:nvSpPr>
        <p:spPr/>
        <p:txBody>
          <a:bodyPr/>
          <a:lstStyle/>
          <a:p>
            <a:fld id="{B64F4D31-6ED4-4BB2-B9D8-BFFCB1C1DAED}" type="slidenum">
              <a:rPr lang="en-TT" smtClean="0"/>
              <a:pPr/>
              <a:t>14</a:t>
            </a:fld>
            <a:endParaRPr lang="en-TT"/>
          </a:p>
        </p:txBody>
      </p:sp>
    </p:spTree>
    <p:extLst>
      <p:ext uri="{BB962C8B-B14F-4D97-AF65-F5344CB8AC3E}">
        <p14:creationId xmlns:p14="http://schemas.microsoft.com/office/powerpoint/2010/main" val="316930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4/8/2015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4/8/2015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4/8/2015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DD92048B-0962-4B81-875D-947AEB5FC644}" type="datetimeFigureOut">
              <a:rPr lang="en-US" smtClean="0"/>
              <a:pPr/>
              <a:t>4/8/2015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2048B-0962-4B81-875D-947AEB5FC644}" type="datetimeFigureOut">
              <a:rPr lang="en-US" smtClean="0"/>
              <a:pPr/>
              <a:t>4/8/2015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DD92048B-0962-4B81-875D-947AEB5FC644}" type="datetimeFigureOut">
              <a:rPr lang="en-US" smtClean="0"/>
              <a:pPr/>
              <a:t>4/8/2015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DD92048B-0962-4B81-875D-947AEB5FC644}" type="datetimeFigureOut">
              <a:rPr lang="en-US" smtClean="0"/>
              <a:pPr/>
              <a:t>4/8/2015</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DD92048B-0962-4B81-875D-947AEB5FC644}" type="datetimeFigureOut">
              <a:rPr lang="en-US" smtClean="0"/>
              <a:pPr/>
              <a:t>4/8/2015</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2048B-0962-4B81-875D-947AEB5FC644}" type="datetimeFigureOut">
              <a:rPr lang="en-US" smtClean="0"/>
              <a:pPr/>
              <a:t>4/8/2015</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2048B-0962-4B81-875D-947AEB5FC644}" type="datetimeFigureOut">
              <a:rPr lang="en-US" smtClean="0"/>
              <a:pPr/>
              <a:t>4/8/2015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2048B-0962-4B81-875D-947AEB5FC644}" type="datetimeFigureOut">
              <a:rPr lang="en-US" smtClean="0"/>
              <a:pPr/>
              <a:t>4/8/2015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C3F98FF-F811-4A09-95B4-8ADC1C7CCD0E}" type="slidenum">
              <a:rPr lang="en-TT" smtClean="0"/>
              <a:pPr/>
              <a:t>‹#›</a:t>
            </a:fld>
            <a:endParaRPr lang="en-T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2048B-0962-4B81-875D-947AEB5FC644}" type="datetimeFigureOut">
              <a:rPr lang="en-US" smtClean="0"/>
              <a:pPr/>
              <a:t>4/8/2015</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8FF-F811-4A09-95B4-8ADC1C7CCD0E}" type="slidenum">
              <a:rPr lang="en-TT" smtClean="0"/>
              <a:pPr/>
              <a:t>‹#›</a:t>
            </a:fld>
            <a:endParaRPr lang="en-T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1.xml"/><Relationship Id="rId7" Type="http://schemas.openxmlformats.org/officeDocument/2006/relationships/image" Target="../media/image3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4.jpeg"/><Relationship Id="rId5" Type="http://schemas.openxmlformats.org/officeDocument/2006/relationships/diagramColors" Target="../diagrams/colors1.xml"/><Relationship Id="rId10" Type="http://schemas.openxmlformats.org/officeDocument/2006/relationships/image" Target="../media/image36.jpeg"/><Relationship Id="rId4" Type="http://schemas.openxmlformats.org/officeDocument/2006/relationships/diagramQuickStyle" Target="../diagrams/quickStyle1.xml"/><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4.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rrowheads="1"/>
          </p:cNvPicPr>
          <p:nvPr/>
        </p:nvPicPr>
        <p:blipFill>
          <a:blip r:embed="rId2"/>
          <a:srcRect l="-6375" t="-4994" r="-583"/>
          <a:stretch>
            <a:fillRect/>
          </a:stretch>
        </p:blipFill>
        <p:spPr bwMode="auto">
          <a:xfrm>
            <a:off x="4572000" y="-123825"/>
            <a:ext cx="4572000" cy="3552825"/>
          </a:xfrm>
          <a:prstGeom prst="rect">
            <a:avLst/>
          </a:prstGeom>
          <a:noFill/>
          <a:ln w="9525">
            <a:noFill/>
            <a:miter lim="800000"/>
            <a:headEnd/>
            <a:tailEnd/>
          </a:ln>
        </p:spPr>
      </p:pic>
      <p:sp>
        <p:nvSpPr>
          <p:cNvPr id="5" name="Title 5"/>
          <p:cNvSpPr txBox="1">
            <a:spLocks/>
          </p:cNvSpPr>
          <p:nvPr/>
        </p:nvSpPr>
        <p:spPr>
          <a:xfrm>
            <a:off x="285720" y="2957522"/>
            <a:ext cx="4819656" cy="1828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“The Green Economy and the Caribbean: Issues, Ideas and Initiatives” </a:t>
            </a:r>
            <a:br>
              <a:rPr kumimoji="0" lang="en-US" sz="2800" b="0" i="0" u="none" strike="noStrike" kern="1200" cap="none" spc="0" normalizeH="0" baseline="0" noProof="0" dirty="0" smtClean="0">
                <a:ln>
                  <a:noFill/>
                </a:ln>
                <a:effectLst/>
                <a:uLnTx/>
                <a:uFillTx/>
                <a:latin typeface="+mj-lt"/>
                <a:ea typeface="+mj-ea"/>
                <a:cs typeface="+mj-cs"/>
              </a:rPr>
            </a:br>
            <a:r>
              <a:rPr kumimoji="0" lang="en-US" sz="2800" b="0" i="0" u="none" strike="noStrike" kern="1200" cap="none" spc="0" normalizeH="0" baseline="0" noProof="0" dirty="0" smtClean="0">
                <a:ln>
                  <a:noFill/>
                </a:ln>
                <a:effectLst/>
                <a:uLnTx/>
                <a:uFillTx/>
                <a:latin typeface="+mj-lt"/>
                <a:ea typeface="+mj-ea"/>
                <a:cs typeface="+mj-cs"/>
              </a:rPr>
              <a:t>Launch of the Caribbean Green Economy Action Learning Group</a:t>
            </a:r>
            <a:r>
              <a:rPr kumimoji="0" lang="en-TT" sz="2400" b="0" i="0" u="none" strike="noStrike" kern="1200" cap="none" spc="0" normalizeH="0" baseline="0" noProof="0" dirty="0" smtClean="0">
                <a:ln>
                  <a:noFill/>
                </a:ln>
                <a:effectLst/>
                <a:uLnTx/>
                <a:uFillTx/>
                <a:latin typeface="+mj-lt"/>
                <a:ea typeface="+mj-ea"/>
                <a:cs typeface="+mj-cs"/>
              </a:rPr>
              <a:t/>
            </a:r>
            <a:br>
              <a:rPr kumimoji="0" lang="en-TT" sz="2400" b="0" i="0" u="none" strike="noStrike" kern="1200" cap="none" spc="0" normalizeH="0" baseline="0" noProof="0" dirty="0" smtClean="0">
                <a:ln>
                  <a:noFill/>
                </a:ln>
                <a:effectLst/>
                <a:uLnTx/>
                <a:uFillTx/>
                <a:latin typeface="+mj-lt"/>
                <a:ea typeface="+mj-ea"/>
                <a:cs typeface="+mj-cs"/>
              </a:rPr>
            </a:br>
            <a:endParaRPr kumimoji="0" lang="en-TT" sz="2400" b="0" i="0" u="none" strike="noStrike" kern="1200" cap="none" spc="0" normalizeH="0" baseline="0" noProof="0" dirty="0" smtClean="0">
              <a:ln>
                <a:noFill/>
              </a:ln>
              <a:effectLst/>
              <a:uLnTx/>
              <a:uFillTx/>
              <a:latin typeface="+mj-lt"/>
              <a:ea typeface="+mj-ea"/>
              <a:cs typeface="+mj-cs"/>
            </a:endParaRPr>
          </a:p>
        </p:txBody>
      </p:sp>
      <p:sp>
        <p:nvSpPr>
          <p:cNvPr id="6" name="Subtitle 6"/>
          <p:cNvSpPr txBox="1">
            <a:spLocks/>
          </p:cNvSpPr>
          <p:nvPr/>
        </p:nvSpPr>
        <p:spPr>
          <a:xfrm>
            <a:off x="533400" y="5029200"/>
            <a:ext cx="8077200" cy="16764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effectLst/>
                <a:uLnTx/>
                <a:uFillTx/>
                <a:latin typeface="+mn-lt"/>
                <a:ea typeface="+mn-ea"/>
                <a:cs typeface="+mn-cs"/>
              </a:rPr>
              <a:t>Nicole Leotaud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effectLst/>
                <a:uLnTx/>
                <a:uFillTx/>
                <a:latin typeface="+mn-lt"/>
                <a:ea typeface="+mn-ea"/>
                <a:cs typeface="+mn-cs"/>
              </a:rPr>
              <a:t>Caribbean Natural Resources Institute (CANARI)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1" u="none" strike="noStrike" kern="1200" cap="none" spc="0" normalizeH="0" baseline="0" noProof="0" dirty="0" smtClean="0">
                <a:ln>
                  <a:noFill/>
                </a:ln>
                <a:effectLst/>
                <a:uLnTx/>
                <a:uFillTx/>
                <a:latin typeface="+mn-lt"/>
                <a:ea typeface="+mn-ea"/>
                <a:cs typeface="+mn-cs"/>
              </a:rPr>
              <a:t>Caribbean Environment Forum 6</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1" u="none" strike="noStrike" kern="1200" cap="none" spc="0" normalizeH="0" baseline="0" noProof="0" dirty="0" smtClean="0">
                <a:ln>
                  <a:noFill/>
                </a:ln>
                <a:effectLst/>
                <a:uLnTx/>
                <a:uFillTx/>
                <a:latin typeface="+mn-lt"/>
                <a:ea typeface="+mn-ea"/>
                <a:cs typeface="+mn-cs"/>
              </a:rPr>
              <a:t>St Kitts, May 2012</a:t>
            </a:r>
            <a:endParaRPr kumimoji="0" lang="en-TT" sz="2400" b="0" i="1" u="none" strike="noStrike" kern="1200" cap="none" spc="0" normalizeH="0" baseline="0" noProof="0" dirty="0" smtClean="0">
              <a:ln>
                <a:noFill/>
              </a:ln>
              <a:effectLst/>
              <a:uLnTx/>
              <a:uFillTx/>
              <a:latin typeface="+mn-lt"/>
              <a:ea typeface="+mn-ea"/>
              <a:cs typeface="+mn-cs"/>
            </a:endParaRPr>
          </a:p>
        </p:txBody>
      </p:sp>
      <p:pic>
        <p:nvPicPr>
          <p:cNvPr id="7" name="Picture 6" descr="CANARI logo.jpg"/>
          <p:cNvPicPr>
            <a:picLocks noChangeAspect="1"/>
          </p:cNvPicPr>
          <p:nvPr/>
        </p:nvPicPr>
        <p:blipFill>
          <a:blip r:embed="rId3" cstate="print"/>
          <a:stretch>
            <a:fillRect/>
          </a:stretch>
        </p:blipFill>
        <p:spPr>
          <a:xfrm>
            <a:off x="-32" y="-24"/>
            <a:ext cx="1357290" cy="15608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928678"/>
            <a:ext cx="5214974" cy="1143000"/>
          </a:xfrm>
        </p:spPr>
        <p:txBody>
          <a:bodyPr>
            <a:noAutofit/>
          </a:bodyPr>
          <a:lstStyle/>
          <a:p>
            <a:pPr algn="l"/>
            <a:r>
              <a:rPr lang="en-TT" sz="4000" dirty="0" smtClean="0">
                <a:solidFill>
                  <a:schemeClr val="accent1">
                    <a:lumMod val="50000"/>
                  </a:schemeClr>
                </a:solidFill>
              </a:rPr>
              <a:t>Regional policy, institutions and initiatives</a:t>
            </a:r>
          </a:p>
        </p:txBody>
      </p:sp>
      <p:sp>
        <p:nvSpPr>
          <p:cNvPr id="13315" name="Content Placeholder 2"/>
          <p:cNvSpPr>
            <a:spLocks noGrp="1"/>
          </p:cNvSpPr>
          <p:nvPr>
            <p:ph idx="1"/>
          </p:nvPr>
        </p:nvSpPr>
        <p:spPr>
          <a:xfrm>
            <a:off x="428596" y="2786058"/>
            <a:ext cx="8334404" cy="3167066"/>
          </a:xfrm>
        </p:spPr>
        <p:txBody>
          <a:bodyPr>
            <a:normAutofit lnSpcReduction="10000"/>
          </a:bodyPr>
          <a:lstStyle/>
          <a:p>
            <a:r>
              <a:rPr lang="en-TT" sz="2400" dirty="0" smtClean="0"/>
              <a:t>CARICOM </a:t>
            </a:r>
            <a:r>
              <a:rPr lang="en-US" sz="2400" dirty="0" smtClean="0"/>
              <a:t>Single Market Policy Framework</a:t>
            </a:r>
          </a:p>
          <a:p>
            <a:r>
              <a:rPr lang="en-US" sz="2400" dirty="0" smtClean="0"/>
              <a:t>CARICOM Regional Framework and Implementation Plan for development that is resilient to climate change</a:t>
            </a:r>
          </a:p>
          <a:p>
            <a:r>
              <a:rPr lang="en-US" sz="2400" dirty="0" smtClean="0"/>
              <a:t>Caribbean Sea Commission</a:t>
            </a:r>
          </a:p>
          <a:p>
            <a:r>
              <a:rPr lang="en-US" sz="2400" dirty="0" err="1" smtClean="0"/>
              <a:t>Sectoral</a:t>
            </a:r>
            <a:r>
              <a:rPr lang="en-US" sz="2400" dirty="0" smtClean="0"/>
              <a:t> e.g. CARICOM Common Fisheries Policy</a:t>
            </a:r>
          </a:p>
          <a:p>
            <a:r>
              <a:rPr lang="en-GB" sz="2400" dirty="0" smtClean="0"/>
              <a:t>CARILED CIDA funded project on local economic development in CARICOM countries</a:t>
            </a:r>
            <a:endParaRPr lang="en-TT" sz="2400" dirty="0" smtClean="0"/>
          </a:p>
          <a:p>
            <a:r>
              <a:rPr lang="en-US" sz="2400" dirty="0" smtClean="0"/>
              <a:t>UNEP green economy </a:t>
            </a:r>
            <a:r>
              <a:rPr lang="en-US" sz="2400" dirty="0" err="1" smtClean="0"/>
              <a:t>programme</a:t>
            </a:r>
            <a:r>
              <a:rPr lang="en-US" sz="2400" dirty="0" smtClean="0"/>
              <a:t> for the Caribbean</a:t>
            </a:r>
            <a:endParaRPr lang="en-TT" sz="2400" dirty="0" smtClean="0"/>
          </a:p>
        </p:txBody>
      </p:sp>
      <p:pic>
        <p:nvPicPr>
          <p:cNvPr id="4" name="Picture 3" descr="csme-interactive-section.jpg"/>
          <p:cNvPicPr>
            <a:picLocks noChangeAspect="1"/>
          </p:cNvPicPr>
          <p:nvPr/>
        </p:nvPicPr>
        <p:blipFill>
          <a:blip r:embed="rId2" cstate="print"/>
          <a:stretch>
            <a:fillRect/>
          </a:stretch>
        </p:blipFill>
        <p:spPr>
          <a:xfrm>
            <a:off x="5218509" y="500042"/>
            <a:ext cx="3068267" cy="2071702"/>
          </a:xfrm>
          <a:prstGeom prst="rect">
            <a:avLst/>
          </a:prstGeom>
        </p:spPr>
      </p:pic>
      <p:pic>
        <p:nvPicPr>
          <p:cNvPr id="5" name="Picture 4"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85786" y="152400"/>
            <a:ext cx="7672414" cy="1143000"/>
          </a:xfrm>
        </p:spPr>
        <p:txBody>
          <a:bodyPr>
            <a:normAutofit/>
          </a:bodyPr>
          <a:lstStyle/>
          <a:p>
            <a:r>
              <a:rPr lang="en-TT" sz="4000" dirty="0" smtClean="0">
                <a:solidFill>
                  <a:schemeClr val="accent1">
                    <a:lumMod val="50000"/>
                  </a:schemeClr>
                </a:solidFill>
              </a:rPr>
              <a:t>National policy initiatives</a:t>
            </a:r>
          </a:p>
        </p:txBody>
      </p:sp>
      <p:sp>
        <p:nvSpPr>
          <p:cNvPr id="14339" name="Content Placeholder 2"/>
          <p:cNvSpPr>
            <a:spLocks noGrp="1"/>
          </p:cNvSpPr>
          <p:nvPr>
            <p:ph idx="1"/>
          </p:nvPr>
        </p:nvSpPr>
        <p:spPr>
          <a:xfrm>
            <a:off x="2857488" y="1219200"/>
            <a:ext cx="5981712" cy="5257800"/>
          </a:xfrm>
        </p:spPr>
        <p:txBody>
          <a:bodyPr/>
          <a:lstStyle/>
          <a:p>
            <a:r>
              <a:rPr lang="en-US" sz="2200" dirty="0" smtClean="0"/>
              <a:t>Barbados Green Economy Policy Framework</a:t>
            </a:r>
          </a:p>
          <a:p>
            <a:r>
              <a:rPr lang="en-US" sz="2200" dirty="0" smtClean="0"/>
              <a:t>Guyana Low-Carbon Development Strategy </a:t>
            </a:r>
          </a:p>
          <a:p>
            <a:r>
              <a:rPr lang="en-US" sz="2200" dirty="0" smtClean="0"/>
              <a:t>Dominica Organic Development Policy Framework and </a:t>
            </a:r>
            <a:r>
              <a:rPr lang="en-TT" sz="2200" dirty="0" smtClean="0"/>
              <a:t>low carbon climate resilient development strategy</a:t>
            </a:r>
            <a:endParaRPr lang="en-US" sz="2200" dirty="0" smtClean="0"/>
          </a:p>
          <a:p>
            <a:r>
              <a:rPr lang="en-US" sz="2200" dirty="0" smtClean="0"/>
              <a:t>Saint Lucia developing a national vision</a:t>
            </a:r>
          </a:p>
          <a:p>
            <a:r>
              <a:rPr lang="en-US" sz="2200" dirty="0" smtClean="0"/>
              <a:t>Grenada Alternative Growth and Poverty Reduction Strategy</a:t>
            </a:r>
          </a:p>
          <a:p>
            <a:r>
              <a:rPr lang="en-US" sz="2200" dirty="0" smtClean="0"/>
              <a:t>Dominican Republic Climate Compatible Development Strategy</a:t>
            </a:r>
          </a:p>
          <a:p>
            <a:r>
              <a:rPr lang="en-US" sz="2200" dirty="0" smtClean="0"/>
              <a:t>British Virgin Islands environmental mainstreaming</a:t>
            </a:r>
          </a:p>
          <a:p>
            <a:r>
              <a:rPr lang="en-US" sz="2200" dirty="0" smtClean="0"/>
              <a:t>Trinidad and Tobago valuation of ecosystem services into national accounting</a:t>
            </a:r>
            <a:endParaRPr lang="en-TT" sz="2200" dirty="0" smtClean="0"/>
          </a:p>
        </p:txBody>
      </p:sp>
      <p:pic>
        <p:nvPicPr>
          <p:cNvPr id="5" name="Picture 4" descr="SYNTHESIS REPORT_Barbados.jpg"/>
          <p:cNvPicPr>
            <a:picLocks noChangeAspect="1"/>
          </p:cNvPicPr>
          <p:nvPr/>
        </p:nvPicPr>
        <p:blipFill>
          <a:blip r:embed="rId2"/>
          <a:stretch>
            <a:fillRect/>
          </a:stretch>
        </p:blipFill>
        <p:spPr>
          <a:xfrm>
            <a:off x="9728" y="1785926"/>
            <a:ext cx="2704884" cy="3500438"/>
          </a:xfrm>
          <a:prstGeom prst="rect">
            <a:avLst/>
          </a:prstGeom>
        </p:spPr>
      </p:pic>
      <p:pic>
        <p:nvPicPr>
          <p:cNvPr id="6" name="Picture 5"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33600" y="76200"/>
            <a:ext cx="6324600" cy="1143000"/>
          </a:xfrm>
        </p:spPr>
        <p:txBody>
          <a:bodyPr>
            <a:normAutofit/>
          </a:bodyPr>
          <a:lstStyle/>
          <a:p>
            <a:r>
              <a:rPr lang="en-TT" sz="4000" dirty="0" err="1" smtClean="0">
                <a:solidFill>
                  <a:schemeClr val="accent1">
                    <a:lumMod val="50000"/>
                  </a:schemeClr>
                </a:solidFill>
              </a:rPr>
              <a:t>Sectoral</a:t>
            </a:r>
            <a:r>
              <a:rPr lang="en-TT" sz="4000" dirty="0" smtClean="0">
                <a:solidFill>
                  <a:schemeClr val="accent1">
                    <a:lumMod val="50000"/>
                  </a:schemeClr>
                </a:solidFill>
              </a:rPr>
              <a:t> initiatives</a:t>
            </a:r>
          </a:p>
        </p:txBody>
      </p:sp>
      <p:sp>
        <p:nvSpPr>
          <p:cNvPr id="16387" name="Content Placeholder 2"/>
          <p:cNvSpPr>
            <a:spLocks noGrp="1"/>
          </p:cNvSpPr>
          <p:nvPr>
            <p:ph idx="1"/>
          </p:nvPr>
        </p:nvSpPr>
        <p:spPr>
          <a:xfrm>
            <a:off x="2133600" y="1143000"/>
            <a:ext cx="7010400" cy="4953000"/>
          </a:xfrm>
        </p:spPr>
        <p:txBody>
          <a:bodyPr/>
          <a:lstStyle/>
          <a:p>
            <a:r>
              <a:rPr lang="en-TT" sz="2600" smtClean="0"/>
              <a:t>Sustainable rural livelihoods based on the use of natural resources</a:t>
            </a:r>
          </a:p>
          <a:p>
            <a:r>
              <a:rPr lang="en-TT" sz="2600" smtClean="0"/>
              <a:t>Greening urban development: Caribbean Network for Urban Land Management (CNULM)</a:t>
            </a:r>
          </a:p>
          <a:p>
            <a:r>
              <a:rPr lang="en-TT" sz="2600" smtClean="0"/>
              <a:t>Greening private sector: Suriname, Trinidad and Tobago Manufacturers Association, Green Business Barbados</a:t>
            </a:r>
          </a:p>
          <a:p>
            <a:r>
              <a:rPr lang="en-TT" sz="2600" smtClean="0"/>
              <a:t>Renewable energy: Solar, wind, geothermal</a:t>
            </a:r>
          </a:p>
          <a:p>
            <a:r>
              <a:rPr lang="en-TT" sz="2600" smtClean="0"/>
              <a:t>Organic agriculture</a:t>
            </a:r>
          </a:p>
          <a:p>
            <a:r>
              <a:rPr lang="en-TT" sz="2600" smtClean="0"/>
              <a:t>Sustainable tourism, community-based tourism, natural and cultural heritage tourism</a:t>
            </a:r>
          </a:p>
          <a:p>
            <a:pPr>
              <a:buFontTx/>
              <a:buNone/>
            </a:pPr>
            <a:endParaRPr lang="en-TT" sz="2600" smtClean="0"/>
          </a:p>
        </p:txBody>
      </p:sp>
      <p:grpSp>
        <p:nvGrpSpPr>
          <p:cNvPr id="7" name="Group 6"/>
          <p:cNvGrpSpPr/>
          <p:nvPr/>
        </p:nvGrpSpPr>
        <p:grpSpPr>
          <a:xfrm>
            <a:off x="0" y="928670"/>
            <a:ext cx="2095515" cy="4697025"/>
            <a:chOff x="0" y="-125017"/>
            <a:chExt cx="2095515" cy="4697025"/>
          </a:xfrm>
        </p:grpSpPr>
        <p:pic>
          <p:nvPicPr>
            <p:cNvPr id="4" name="Picture 3" descr="Charcoal pith construction.JPG"/>
            <p:cNvPicPr>
              <a:picLocks noChangeAspect="1"/>
            </p:cNvPicPr>
            <p:nvPr/>
          </p:nvPicPr>
          <p:blipFill>
            <a:blip r:embed="rId2" cstate="print"/>
            <a:stretch>
              <a:fillRect/>
            </a:stretch>
          </p:blipFill>
          <p:spPr>
            <a:xfrm>
              <a:off x="0" y="1428736"/>
              <a:ext cx="2095515" cy="1571636"/>
            </a:xfrm>
            <a:prstGeom prst="rect">
              <a:avLst/>
            </a:prstGeom>
          </p:spPr>
        </p:pic>
        <p:pic>
          <p:nvPicPr>
            <p:cNvPr id="5" name="Picture 4" descr="IMG_0047.jpg"/>
            <p:cNvPicPr>
              <a:picLocks noChangeAspect="1"/>
            </p:cNvPicPr>
            <p:nvPr/>
          </p:nvPicPr>
          <p:blipFill>
            <a:blip r:embed="rId3" cstate="print"/>
            <a:stretch>
              <a:fillRect/>
            </a:stretch>
          </p:blipFill>
          <p:spPr>
            <a:xfrm>
              <a:off x="1" y="3000372"/>
              <a:ext cx="2095514" cy="1571636"/>
            </a:xfrm>
            <a:prstGeom prst="rect">
              <a:avLst/>
            </a:prstGeom>
          </p:spPr>
        </p:pic>
        <p:pic>
          <p:nvPicPr>
            <p:cNvPr id="6" name="Picture 5" descr="P1010197.JPG"/>
            <p:cNvPicPr>
              <a:picLocks noChangeAspect="1"/>
            </p:cNvPicPr>
            <p:nvPr/>
          </p:nvPicPr>
          <p:blipFill>
            <a:blip r:embed="rId4" cstate="print"/>
            <a:stretch>
              <a:fillRect/>
            </a:stretch>
          </p:blipFill>
          <p:spPr>
            <a:xfrm>
              <a:off x="0" y="-125017"/>
              <a:ext cx="2071670" cy="1553753"/>
            </a:xfrm>
            <a:prstGeom prst="rect">
              <a:avLst/>
            </a:prstGeom>
          </p:spPr>
        </p:pic>
      </p:grpSp>
      <p:pic>
        <p:nvPicPr>
          <p:cNvPr id="8" name="Picture 7" descr="CANARI logo.jpg"/>
          <p:cNvPicPr>
            <a:picLocks noChangeAspect="1"/>
          </p:cNvPicPr>
          <p:nvPr/>
        </p:nvPicPr>
        <p:blipFill>
          <a:blip r:embed="rId5"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files.myopera.com/johnogaziechi/blog/WeCanHaveWorldPeace.jpg"/>
          <p:cNvPicPr>
            <a:picLocks noChangeAspect="1" noChangeArrowheads="1"/>
          </p:cNvPicPr>
          <p:nvPr/>
        </p:nvPicPr>
        <p:blipFill>
          <a:blip r:embed="rId3"/>
          <a:srcRect/>
          <a:stretch>
            <a:fillRect/>
          </a:stretch>
        </p:blipFill>
        <p:spPr bwMode="auto">
          <a:xfrm>
            <a:off x="1142976" y="381000"/>
            <a:ext cx="7239000" cy="5791200"/>
          </a:xfrm>
          <a:prstGeom prst="rect">
            <a:avLst/>
          </a:prstGeom>
          <a:noFill/>
        </p:spPr>
      </p:pic>
      <p:sp>
        <p:nvSpPr>
          <p:cNvPr id="17413" name="Oval 5" descr="WiderCaribMap"/>
          <p:cNvSpPr>
            <a:spLocks noChangeArrowheads="1"/>
          </p:cNvSpPr>
          <p:nvPr/>
        </p:nvSpPr>
        <p:spPr bwMode="auto">
          <a:xfrm>
            <a:off x="3143240" y="1828800"/>
            <a:ext cx="3048000" cy="2971800"/>
          </a:xfrm>
          <a:prstGeom prst="ellipse">
            <a:avLst/>
          </a:prstGeom>
          <a:blipFill dpi="0" rotWithShape="0">
            <a:blip r:embed="rId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TT"/>
          </a:p>
        </p:txBody>
      </p:sp>
      <p:pic>
        <p:nvPicPr>
          <p:cNvPr id="4" name="Picture 3" descr="CANARI logo.jpg"/>
          <p:cNvPicPr>
            <a:picLocks noChangeAspect="1"/>
          </p:cNvPicPr>
          <p:nvPr/>
        </p:nvPicPr>
        <p:blipFill>
          <a:blip r:embed="rId5"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306"/>
            <a:ext cx="3829048" cy="1143000"/>
          </a:xfrm>
        </p:spPr>
        <p:txBody>
          <a:bodyPr>
            <a:normAutofit fontScale="90000"/>
          </a:bodyPr>
          <a:lstStyle/>
          <a:p>
            <a:pPr algn="l"/>
            <a:r>
              <a:rPr lang="en-TT" dirty="0" smtClean="0">
                <a:solidFill>
                  <a:schemeClr val="accent1">
                    <a:lumMod val="50000"/>
                  </a:schemeClr>
                </a:solidFill>
              </a:rPr>
              <a:t>The Caribbean Green Economy Action Learning Group</a:t>
            </a:r>
            <a:endParaRPr lang="en-TT" dirty="0">
              <a:solidFill>
                <a:schemeClr val="accent1">
                  <a:lumMod val="50000"/>
                </a:schemeClr>
              </a:solidFill>
            </a:endParaRPr>
          </a:p>
        </p:txBody>
      </p:sp>
      <p:sp>
        <p:nvSpPr>
          <p:cNvPr id="3" name="Content Placeholder 2"/>
          <p:cNvSpPr>
            <a:spLocks noGrp="1"/>
          </p:cNvSpPr>
          <p:nvPr>
            <p:ph idx="1"/>
          </p:nvPr>
        </p:nvSpPr>
        <p:spPr>
          <a:xfrm>
            <a:off x="4214810" y="642918"/>
            <a:ext cx="4243390" cy="5453082"/>
          </a:xfrm>
        </p:spPr>
        <p:txBody>
          <a:bodyPr>
            <a:normAutofit fontScale="92500" lnSpcReduction="10000"/>
          </a:bodyPr>
          <a:lstStyle/>
          <a:p>
            <a:pPr lvl="0"/>
            <a:r>
              <a:rPr lang="en-TT" sz="2800" dirty="0" smtClean="0">
                <a:solidFill>
                  <a:schemeClr val="accent1">
                    <a:lumMod val="50000"/>
                  </a:schemeClr>
                </a:solidFill>
                <a:latin typeface="+mn-lt"/>
                <a:ea typeface="+mn-ea"/>
                <a:cs typeface="+mn-cs"/>
              </a:rPr>
              <a:t>Purpose: To</a:t>
            </a:r>
            <a:r>
              <a:rPr lang="en-TT" sz="2800" b="1" dirty="0" smtClean="0">
                <a:solidFill>
                  <a:schemeClr val="accent1">
                    <a:lumMod val="50000"/>
                  </a:schemeClr>
                </a:solidFill>
                <a:latin typeface="+mn-lt"/>
                <a:ea typeface="+mn-ea"/>
                <a:cs typeface="+mn-cs"/>
              </a:rPr>
              <a:t> </a:t>
            </a:r>
            <a:r>
              <a:rPr lang="en-TT" sz="2800" dirty="0" smtClean="0">
                <a:solidFill>
                  <a:schemeClr val="accent1">
                    <a:lumMod val="50000"/>
                  </a:schemeClr>
                </a:solidFill>
                <a:latin typeface="+mn-lt"/>
                <a:ea typeface="+mn-ea"/>
                <a:cs typeface="+mn-cs"/>
              </a:rPr>
              <a:t>identify and promote ways in which “green economy” can advance sustainable development in the Caribbean through shaping visions, perspectives, positions and actions.  This will require examining:</a:t>
            </a:r>
          </a:p>
          <a:p>
            <a:pPr lvl="1"/>
            <a:r>
              <a:rPr lang="en-TT" sz="2400" dirty="0" smtClean="0">
                <a:solidFill>
                  <a:schemeClr val="accent1">
                    <a:lumMod val="50000"/>
                  </a:schemeClr>
                </a:solidFill>
                <a:latin typeface="+mn-lt"/>
              </a:rPr>
              <a:t>What are the opportunities?</a:t>
            </a:r>
          </a:p>
          <a:p>
            <a:pPr lvl="1"/>
            <a:r>
              <a:rPr lang="en-TT" sz="2400" dirty="0" smtClean="0">
                <a:solidFill>
                  <a:schemeClr val="accent1">
                    <a:lumMod val="50000"/>
                  </a:schemeClr>
                </a:solidFill>
                <a:latin typeface="+mn-lt"/>
              </a:rPr>
              <a:t>What are the potential threats?</a:t>
            </a:r>
          </a:p>
          <a:p>
            <a:pPr lvl="1"/>
            <a:r>
              <a:rPr lang="en-TT" sz="2400" dirty="0" smtClean="0">
                <a:solidFill>
                  <a:schemeClr val="accent1">
                    <a:lumMod val="50000"/>
                  </a:schemeClr>
                </a:solidFill>
                <a:latin typeface="+mn-lt"/>
              </a:rPr>
              <a:t>What could be a Caribbean vision of economic development?</a:t>
            </a:r>
          </a:p>
        </p:txBody>
      </p:sp>
      <p:pic>
        <p:nvPicPr>
          <p:cNvPr id="4" name="Picture 3" descr="IMG_9086.JPG"/>
          <p:cNvPicPr>
            <a:picLocks noChangeAspect="1"/>
          </p:cNvPicPr>
          <p:nvPr/>
        </p:nvPicPr>
        <p:blipFill>
          <a:blip r:embed="rId3" cstate="print"/>
          <a:srcRect t="14844"/>
          <a:stretch>
            <a:fillRect/>
          </a:stretch>
        </p:blipFill>
        <p:spPr>
          <a:xfrm>
            <a:off x="214282" y="3357562"/>
            <a:ext cx="4026733" cy="2286016"/>
          </a:xfrm>
          <a:prstGeom prst="rect">
            <a:avLst/>
          </a:prstGeom>
        </p:spPr>
      </p:pic>
      <p:pic>
        <p:nvPicPr>
          <p:cNvPr id="5" name="Picture 4"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2971800" cy="1143000"/>
          </a:xfrm>
        </p:spPr>
        <p:txBody>
          <a:bodyPr/>
          <a:lstStyle/>
          <a:p>
            <a:r>
              <a:rPr lang="en-TT" dirty="0" smtClean="0">
                <a:solidFill>
                  <a:schemeClr val="accent1">
                    <a:lumMod val="50000"/>
                  </a:schemeClr>
                </a:solidFill>
              </a:rPr>
              <a:t>Objectives </a:t>
            </a:r>
            <a:endParaRPr lang="en-TT" dirty="0">
              <a:solidFill>
                <a:schemeClr val="accent1">
                  <a:lumMod val="50000"/>
                </a:schemeClr>
              </a:solidFill>
            </a:endParaRPr>
          </a:p>
        </p:txBody>
      </p:sp>
      <p:sp>
        <p:nvSpPr>
          <p:cNvPr id="3" name="Content Placeholder 2"/>
          <p:cNvSpPr>
            <a:spLocks noGrp="1"/>
          </p:cNvSpPr>
          <p:nvPr>
            <p:ph idx="1"/>
          </p:nvPr>
        </p:nvSpPr>
        <p:spPr>
          <a:xfrm>
            <a:off x="500034" y="1071546"/>
            <a:ext cx="5181600" cy="1066800"/>
          </a:xfrm>
        </p:spPr>
        <p:txBody>
          <a:bodyPr/>
          <a:lstStyle/>
          <a:p>
            <a:pPr marL="457200" indent="-457200">
              <a:buNone/>
            </a:pPr>
            <a:r>
              <a:rPr lang="en-GB" sz="2400" b="1" i="1" dirty="0" smtClean="0">
                <a:solidFill>
                  <a:schemeClr val="accent2">
                    <a:lumMod val="75000"/>
                  </a:schemeClr>
                </a:solidFill>
              </a:rPr>
              <a:t>1. Fleshing out the vision:</a:t>
            </a:r>
            <a:r>
              <a:rPr lang="en-GB" sz="2400" dirty="0" smtClean="0">
                <a:solidFill>
                  <a:schemeClr val="accent2">
                    <a:lumMod val="75000"/>
                  </a:schemeClr>
                </a:solidFill>
              </a:rPr>
              <a:t> </a:t>
            </a:r>
            <a:r>
              <a:rPr lang="en-GB" sz="2400" dirty="0" smtClean="0"/>
              <a:t>building and sharing evidence-based knowledge</a:t>
            </a:r>
          </a:p>
          <a:p>
            <a:pPr>
              <a:buNone/>
            </a:pPr>
            <a:endParaRPr lang="en-TT" sz="2400" dirty="0"/>
          </a:p>
        </p:txBody>
      </p:sp>
      <p:pic>
        <p:nvPicPr>
          <p:cNvPr id="4" name="Picture 5" descr="http://healthpsychologyconsultancy.files.wordpress.com/2011/08/working_together_teamwork_and-team-building-exercises.jpg"/>
          <p:cNvPicPr>
            <a:picLocks noChangeAspect="1" noChangeArrowheads="1"/>
          </p:cNvPicPr>
          <p:nvPr/>
        </p:nvPicPr>
        <p:blipFill>
          <a:blip r:embed="rId2" cstate="print"/>
          <a:srcRect/>
          <a:stretch>
            <a:fillRect/>
          </a:stretch>
        </p:blipFill>
        <p:spPr bwMode="auto">
          <a:xfrm>
            <a:off x="5715008" y="642918"/>
            <a:ext cx="1524000" cy="1496280"/>
          </a:xfrm>
          <a:prstGeom prst="rect">
            <a:avLst/>
          </a:prstGeom>
          <a:noFill/>
          <a:ln w="9525">
            <a:noFill/>
            <a:miter lim="800000"/>
            <a:headEnd/>
            <a:tailEnd/>
          </a:ln>
        </p:spPr>
      </p:pic>
      <p:sp>
        <p:nvSpPr>
          <p:cNvPr id="5" name="TextBox 4"/>
          <p:cNvSpPr txBox="1"/>
          <p:nvPr/>
        </p:nvSpPr>
        <p:spPr>
          <a:xfrm>
            <a:off x="500034" y="2357430"/>
            <a:ext cx="6072230" cy="1200329"/>
          </a:xfrm>
          <a:prstGeom prst="rect">
            <a:avLst/>
          </a:prstGeom>
          <a:noFill/>
        </p:spPr>
        <p:txBody>
          <a:bodyPr wrap="square" rtlCol="0">
            <a:spAutoFit/>
          </a:bodyPr>
          <a:lstStyle/>
          <a:p>
            <a:pPr marL="457200" indent="-457200" algn="l"/>
            <a:r>
              <a:rPr lang="en-GB" sz="2400" b="1" i="1" dirty="0" smtClean="0">
                <a:solidFill>
                  <a:schemeClr val="accent2">
                    <a:lumMod val="75000"/>
                  </a:schemeClr>
                </a:solidFill>
              </a:rPr>
              <a:t>2. Promoting </a:t>
            </a:r>
            <a:r>
              <a:rPr lang="en-GB" sz="2400" b="1" i="1" dirty="0">
                <a:solidFill>
                  <a:schemeClr val="accent2">
                    <a:lumMod val="75000"/>
                  </a:schemeClr>
                </a:solidFill>
              </a:rPr>
              <a:t>the vision</a:t>
            </a:r>
            <a:r>
              <a:rPr lang="en-GB" sz="2400" b="1" i="1" dirty="0"/>
              <a:t>:</a:t>
            </a:r>
            <a:r>
              <a:rPr lang="en-GB" sz="2400" dirty="0"/>
              <a:t> communication to influence policy and build commitment</a:t>
            </a:r>
          </a:p>
          <a:p>
            <a:pPr algn="l"/>
            <a:endParaRPr lang="en-TT" sz="2400" dirty="0"/>
          </a:p>
        </p:txBody>
      </p:sp>
      <p:sp>
        <p:nvSpPr>
          <p:cNvPr id="6" name="TextBox 5"/>
          <p:cNvSpPr txBox="1"/>
          <p:nvPr/>
        </p:nvSpPr>
        <p:spPr>
          <a:xfrm>
            <a:off x="428596" y="3800307"/>
            <a:ext cx="6929486" cy="1200329"/>
          </a:xfrm>
          <a:prstGeom prst="rect">
            <a:avLst/>
          </a:prstGeom>
          <a:noFill/>
        </p:spPr>
        <p:txBody>
          <a:bodyPr wrap="square" rtlCol="0">
            <a:spAutoFit/>
          </a:bodyPr>
          <a:lstStyle/>
          <a:p>
            <a:pPr marL="457200" indent="-457200" algn="l"/>
            <a:r>
              <a:rPr lang="en-GB" sz="2400" b="1" i="1" dirty="0" smtClean="0">
                <a:solidFill>
                  <a:schemeClr val="accent2">
                    <a:lumMod val="50000"/>
                  </a:schemeClr>
                </a:solidFill>
              </a:rPr>
              <a:t>3. Putting the vision into action</a:t>
            </a:r>
            <a:r>
              <a:rPr lang="en-GB" sz="2400" dirty="0" smtClean="0">
                <a:solidFill>
                  <a:schemeClr val="accent2">
                    <a:lumMod val="50000"/>
                  </a:schemeClr>
                </a:solidFill>
              </a:rPr>
              <a:t>:</a:t>
            </a:r>
            <a:r>
              <a:rPr lang="en-GB" sz="2400" dirty="0" smtClean="0"/>
              <a:t> action research carried out by ALG members and their partners</a:t>
            </a:r>
          </a:p>
          <a:p>
            <a:endParaRPr lang="en-TT" sz="2400" dirty="0"/>
          </a:p>
        </p:txBody>
      </p:sp>
      <p:sp>
        <p:nvSpPr>
          <p:cNvPr id="7" name="TextBox 6"/>
          <p:cNvSpPr txBox="1"/>
          <p:nvPr/>
        </p:nvSpPr>
        <p:spPr>
          <a:xfrm>
            <a:off x="1071538" y="4929198"/>
            <a:ext cx="6000792" cy="1200329"/>
          </a:xfrm>
          <a:prstGeom prst="rect">
            <a:avLst/>
          </a:prstGeom>
          <a:noFill/>
        </p:spPr>
        <p:txBody>
          <a:bodyPr wrap="square" rtlCol="0">
            <a:spAutoFit/>
          </a:bodyPr>
          <a:lstStyle/>
          <a:p>
            <a:pPr algn="l"/>
            <a:r>
              <a:rPr lang="en-GB" sz="2400" b="1" i="1" dirty="0" smtClean="0">
                <a:solidFill>
                  <a:schemeClr val="accent2">
                    <a:lumMod val="50000"/>
                  </a:schemeClr>
                </a:solidFill>
              </a:rPr>
              <a:t>4. Creating capacity to achieve the vision</a:t>
            </a:r>
            <a:r>
              <a:rPr lang="en-GB" sz="2400" dirty="0" smtClean="0">
                <a:solidFill>
                  <a:schemeClr val="accent2">
                    <a:lumMod val="50000"/>
                  </a:schemeClr>
                </a:solidFill>
              </a:rPr>
              <a:t>: </a:t>
            </a:r>
            <a:r>
              <a:rPr lang="en-GB" sz="2400" dirty="0" smtClean="0"/>
              <a:t> capacity building for ALG members</a:t>
            </a:r>
            <a:endParaRPr lang="en-TT" sz="2400" dirty="0" smtClean="0"/>
          </a:p>
          <a:p>
            <a:pPr algn="l"/>
            <a:endParaRPr lang="en-TT" sz="2400" dirty="0"/>
          </a:p>
        </p:txBody>
      </p:sp>
      <p:pic>
        <p:nvPicPr>
          <p:cNvPr id="35842" name="Picture 2" descr="communications,gestures,greetings,handshakes,people,meetings,deals,concepts"/>
          <p:cNvPicPr>
            <a:picLocks noChangeAspect="1" noChangeArrowheads="1"/>
          </p:cNvPicPr>
          <p:nvPr/>
        </p:nvPicPr>
        <p:blipFill>
          <a:blip r:embed="rId3"/>
          <a:srcRect/>
          <a:stretch>
            <a:fillRect/>
          </a:stretch>
        </p:blipFill>
        <p:spPr bwMode="auto">
          <a:xfrm>
            <a:off x="5705492" y="5419748"/>
            <a:ext cx="1295400" cy="1295400"/>
          </a:xfrm>
          <a:prstGeom prst="rect">
            <a:avLst/>
          </a:prstGeom>
          <a:noFill/>
        </p:spPr>
      </p:pic>
      <p:pic>
        <p:nvPicPr>
          <p:cNvPr id="9" name="Picture 2" descr="http://t2.gstatic.com/images?q=tbn:ANd9GcRbg0yUbluJRcQOmrcFSDie9mHVTbE6qRxLBJypfOJGZ8sHvt_5"/>
          <p:cNvPicPr>
            <a:picLocks noChangeAspect="1" noChangeArrowheads="1"/>
          </p:cNvPicPr>
          <p:nvPr/>
        </p:nvPicPr>
        <p:blipFill>
          <a:blip r:embed="rId4"/>
          <a:srcRect/>
          <a:stretch>
            <a:fillRect/>
          </a:stretch>
        </p:blipFill>
        <p:spPr bwMode="auto">
          <a:xfrm>
            <a:off x="6643702" y="2214554"/>
            <a:ext cx="1460107" cy="1447800"/>
          </a:xfrm>
          <a:prstGeom prst="rect">
            <a:avLst/>
          </a:prstGeom>
          <a:noFill/>
          <a:ln w="9525">
            <a:noFill/>
            <a:miter lim="800000"/>
            <a:headEnd/>
            <a:tailEnd/>
          </a:ln>
        </p:spPr>
      </p:pic>
      <p:pic>
        <p:nvPicPr>
          <p:cNvPr id="35844" name="Picture 4" descr="gestures,hands,metaphors,teams,teamwork,unity,working together"/>
          <p:cNvPicPr>
            <a:picLocks noChangeAspect="1" noChangeArrowheads="1"/>
          </p:cNvPicPr>
          <p:nvPr/>
        </p:nvPicPr>
        <p:blipFill>
          <a:blip r:embed="rId5"/>
          <a:srcRect/>
          <a:stretch>
            <a:fillRect/>
          </a:stretch>
        </p:blipFill>
        <p:spPr bwMode="auto">
          <a:xfrm>
            <a:off x="7143768" y="4214818"/>
            <a:ext cx="1333500" cy="1333500"/>
          </a:xfrm>
          <a:prstGeom prst="rect">
            <a:avLst/>
          </a:prstGeom>
          <a:noFill/>
        </p:spPr>
      </p:pic>
      <p:pic>
        <p:nvPicPr>
          <p:cNvPr id="11" name="Picture 10" descr="CANARI logo.jpg"/>
          <p:cNvPicPr>
            <a:picLocks noChangeAspect="1"/>
          </p:cNvPicPr>
          <p:nvPr/>
        </p:nvPicPr>
        <p:blipFill>
          <a:blip r:embed="rId6"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844"/>
                                        </p:tgtEl>
                                        <p:attrNameLst>
                                          <p:attrName>style.visibility</p:attrName>
                                        </p:attrNameLst>
                                      </p:cBhvr>
                                      <p:to>
                                        <p:strVal val="visible"/>
                                      </p:to>
                                    </p:set>
                                    <p:anim calcmode="lin" valueType="num">
                                      <p:cBhvr additive="base">
                                        <p:cTn id="31" dur="500" fill="hold"/>
                                        <p:tgtEl>
                                          <p:spTgt spid="35844"/>
                                        </p:tgtEl>
                                        <p:attrNameLst>
                                          <p:attrName>ppt_x</p:attrName>
                                        </p:attrNameLst>
                                      </p:cBhvr>
                                      <p:tavLst>
                                        <p:tav tm="0">
                                          <p:val>
                                            <p:strVal val="#ppt_x"/>
                                          </p:val>
                                        </p:tav>
                                        <p:tav tm="100000">
                                          <p:val>
                                            <p:strVal val="#ppt_x"/>
                                          </p:val>
                                        </p:tav>
                                      </p:tavLst>
                                    </p:anim>
                                    <p:anim calcmode="lin" valueType="num">
                                      <p:cBhvr additive="base">
                                        <p:cTn id="32"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842"/>
                                        </p:tgtEl>
                                        <p:attrNameLst>
                                          <p:attrName>style.visibility</p:attrName>
                                        </p:attrNameLst>
                                      </p:cBhvr>
                                      <p:to>
                                        <p:strVal val="visible"/>
                                      </p:to>
                                    </p:set>
                                    <p:anim calcmode="lin" valueType="num">
                                      <p:cBhvr additive="base">
                                        <p:cTn id="41" dur="500" fill="hold"/>
                                        <p:tgtEl>
                                          <p:spTgt spid="35842"/>
                                        </p:tgtEl>
                                        <p:attrNameLst>
                                          <p:attrName>ppt_x</p:attrName>
                                        </p:attrNameLst>
                                      </p:cBhvr>
                                      <p:tavLst>
                                        <p:tav tm="0">
                                          <p:val>
                                            <p:strVal val="#ppt_x"/>
                                          </p:val>
                                        </p:tav>
                                        <p:tav tm="100000">
                                          <p:val>
                                            <p:strVal val="#ppt_x"/>
                                          </p:val>
                                        </p:tav>
                                      </p:tavLst>
                                    </p:anim>
                                    <p:anim calcmode="lin" valueType="num">
                                      <p:cBhvr additive="base">
                                        <p:cTn id="42"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 model 21.5.12.jpg"/>
          <p:cNvPicPr>
            <a:picLocks noChangeAspect="1"/>
          </p:cNvPicPr>
          <p:nvPr/>
        </p:nvPicPr>
        <p:blipFill>
          <a:blip r:embed="rId3"/>
          <a:stretch>
            <a:fillRect/>
          </a:stretch>
        </p:blipFill>
        <p:spPr>
          <a:xfrm>
            <a:off x="134470" y="0"/>
            <a:ext cx="8875059" cy="6858000"/>
          </a:xfrm>
          <a:prstGeom prst="rect">
            <a:avLst/>
          </a:prstGeom>
        </p:spPr>
      </p:pic>
      <p:pic>
        <p:nvPicPr>
          <p:cNvPr id="4" name="Picture 3"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ooneida.org/images/network_diagram.jpg"/>
          <p:cNvPicPr>
            <a:picLocks noChangeAspect="1" noChangeArrowheads="1"/>
          </p:cNvPicPr>
          <p:nvPr/>
        </p:nvPicPr>
        <p:blipFill>
          <a:blip r:embed="rId3"/>
          <a:srcRect/>
          <a:stretch>
            <a:fillRect/>
          </a:stretch>
        </p:blipFill>
        <p:spPr bwMode="auto">
          <a:xfrm>
            <a:off x="1714480" y="571480"/>
            <a:ext cx="5786478" cy="5902208"/>
          </a:xfrm>
          <a:prstGeom prst="rect">
            <a:avLst/>
          </a:prstGeom>
          <a:noFill/>
        </p:spPr>
      </p:pic>
      <p:sp>
        <p:nvSpPr>
          <p:cNvPr id="3" name="TextBox 2"/>
          <p:cNvSpPr txBox="1"/>
          <p:nvPr/>
        </p:nvSpPr>
        <p:spPr>
          <a:xfrm>
            <a:off x="3929058" y="3143248"/>
            <a:ext cx="1357322" cy="923330"/>
          </a:xfrm>
          <a:prstGeom prst="rect">
            <a:avLst/>
          </a:prstGeom>
          <a:noFill/>
        </p:spPr>
        <p:txBody>
          <a:bodyPr wrap="square" rtlCol="0">
            <a:spAutoFit/>
          </a:bodyPr>
          <a:lstStyle/>
          <a:p>
            <a:pPr algn="ctr"/>
            <a:r>
              <a:rPr lang="en-TT" b="1" dirty="0" smtClean="0"/>
              <a:t>GE ALG Steering Committee</a:t>
            </a:r>
            <a:endParaRPr lang="en-TT" b="1" dirty="0"/>
          </a:p>
        </p:txBody>
      </p:sp>
      <p:sp>
        <p:nvSpPr>
          <p:cNvPr id="4" name="TextBox 3"/>
          <p:cNvSpPr txBox="1"/>
          <p:nvPr/>
        </p:nvSpPr>
        <p:spPr>
          <a:xfrm>
            <a:off x="3714744" y="2428868"/>
            <a:ext cx="2016771" cy="400110"/>
          </a:xfrm>
          <a:prstGeom prst="rect">
            <a:avLst/>
          </a:prstGeom>
          <a:noFill/>
        </p:spPr>
        <p:txBody>
          <a:bodyPr wrap="none" rtlCol="0">
            <a:spAutoFit/>
          </a:bodyPr>
          <a:lstStyle/>
          <a:p>
            <a:r>
              <a:rPr lang="en-TT" sz="2000" b="1" dirty="0" smtClean="0"/>
              <a:t>GE ALG members</a:t>
            </a:r>
            <a:endParaRPr lang="en-TT" sz="2000" b="1" dirty="0"/>
          </a:p>
        </p:txBody>
      </p:sp>
      <p:sp>
        <p:nvSpPr>
          <p:cNvPr id="5" name="TextBox 4"/>
          <p:cNvSpPr txBox="1"/>
          <p:nvPr/>
        </p:nvSpPr>
        <p:spPr>
          <a:xfrm>
            <a:off x="2714612" y="1571612"/>
            <a:ext cx="4011611" cy="461665"/>
          </a:xfrm>
          <a:prstGeom prst="rect">
            <a:avLst/>
          </a:prstGeom>
          <a:noFill/>
        </p:spPr>
        <p:txBody>
          <a:bodyPr wrap="none" rtlCol="0">
            <a:spAutoFit/>
          </a:bodyPr>
          <a:lstStyle/>
          <a:p>
            <a:r>
              <a:rPr lang="en-TT" sz="2400" b="1" dirty="0" smtClean="0"/>
              <a:t>Networks of GE ALG members</a:t>
            </a:r>
            <a:endParaRPr lang="en-TT" sz="2400" b="1" dirty="0"/>
          </a:p>
        </p:txBody>
      </p:sp>
      <p:sp>
        <p:nvSpPr>
          <p:cNvPr id="6" name="Up Arrow 5"/>
          <p:cNvSpPr/>
          <p:nvPr/>
        </p:nvSpPr>
        <p:spPr>
          <a:xfrm rot="2700000">
            <a:off x="7279463" y="778614"/>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7" name="Up Arrow 6"/>
          <p:cNvSpPr/>
          <p:nvPr/>
        </p:nvSpPr>
        <p:spPr>
          <a:xfrm rot="18900000" flipH="1">
            <a:off x="1064357" y="707177"/>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8" name="Up Arrow 7"/>
          <p:cNvSpPr/>
          <p:nvPr/>
        </p:nvSpPr>
        <p:spPr>
          <a:xfrm rot="18900000" flipV="1">
            <a:off x="7365261" y="4936377"/>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9" name="Up Arrow 8"/>
          <p:cNvSpPr/>
          <p:nvPr/>
        </p:nvSpPr>
        <p:spPr>
          <a:xfrm rot="2700000" flipH="1" flipV="1">
            <a:off x="1135796" y="4993456"/>
            <a:ext cx="857256" cy="1143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76600" y="2590800"/>
            <a:ext cx="2928937" cy="1754326"/>
          </a:xfrm>
          <a:prstGeom prst="rect">
            <a:avLst/>
          </a:prstGeom>
          <a:noFill/>
        </p:spPr>
        <p:txBody>
          <a:bodyPr>
            <a:spAutoFit/>
          </a:bodyPr>
          <a:lstStyle/>
          <a:p>
            <a:pPr algn="ctr">
              <a:defRPr/>
            </a:pPr>
            <a:r>
              <a:rPr lang="en-TT" sz="3600" b="1" dirty="0" smtClean="0">
                <a:solidFill>
                  <a:srgbClr val="800000"/>
                </a:solidFill>
                <a:latin typeface="+mn-lt"/>
                <a:cs typeface="+mn-cs"/>
              </a:rPr>
              <a:t>Action learning cycle</a:t>
            </a:r>
            <a:endParaRPr lang="en-TT" sz="3600" b="1" dirty="0">
              <a:solidFill>
                <a:srgbClr val="800000"/>
              </a:solidFill>
              <a:latin typeface="+mn-lt"/>
              <a:cs typeface="+mn-cs"/>
            </a:endParaRPr>
          </a:p>
        </p:txBody>
      </p:sp>
      <p:pic>
        <p:nvPicPr>
          <p:cNvPr id="4" name="Picture 5" descr="http://t0.gstatic.com/images?q=tbn:ANd9GcQ0qayIsXD3vVnfmvMqdI7FDpGrN2JPL92bAoPCpkiyVi8fg4LRB4K8ZsY"/>
          <p:cNvPicPr>
            <a:picLocks noChangeAspect="1" noChangeArrowheads="1"/>
          </p:cNvPicPr>
          <p:nvPr/>
        </p:nvPicPr>
        <p:blipFill>
          <a:blip r:embed="rId7"/>
          <a:srcRect t="10559"/>
          <a:stretch>
            <a:fillRect/>
          </a:stretch>
        </p:blipFill>
        <p:spPr bwMode="auto">
          <a:xfrm>
            <a:off x="7239000" y="0"/>
            <a:ext cx="1905000" cy="2689412"/>
          </a:xfrm>
          <a:prstGeom prst="rect">
            <a:avLst/>
          </a:prstGeom>
          <a:noFill/>
          <a:ln w="9525">
            <a:noFill/>
            <a:miter lim="800000"/>
            <a:headEnd/>
            <a:tailEnd/>
          </a:ln>
        </p:spPr>
      </p:pic>
      <p:pic>
        <p:nvPicPr>
          <p:cNvPr id="5" name="Picture 4" descr="http://www.voicenet.asia/wp-content/uploads/2010/05/solve.png"/>
          <p:cNvPicPr>
            <a:picLocks noChangeAspect="1" noChangeArrowheads="1"/>
          </p:cNvPicPr>
          <p:nvPr/>
        </p:nvPicPr>
        <p:blipFill>
          <a:blip r:embed="rId8" cstate="print"/>
          <a:stretch>
            <a:fillRect/>
          </a:stretch>
        </p:blipFill>
        <p:spPr bwMode="auto">
          <a:xfrm>
            <a:off x="7536866" y="4953000"/>
            <a:ext cx="1607133" cy="1752600"/>
          </a:xfrm>
          <a:prstGeom prst="rect">
            <a:avLst/>
          </a:prstGeom>
          <a:noFill/>
          <a:ln w="9525">
            <a:noFill/>
            <a:miter lim="800000"/>
            <a:headEnd/>
            <a:tailEnd/>
          </a:ln>
        </p:spPr>
      </p:pic>
      <p:pic>
        <p:nvPicPr>
          <p:cNvPr id="6" name="Picture 2" descr="business,careers,cogs,industries,industry,jobs,laborers,males,mechanics,men,occupations,people,persons,tools,vocations,workers,working,wrenches"/>
          <p:cNvPicPr>
            <a:picLocks noChangeAspect="1" noChangeArrowheads="1"/>
          </p:cNvPicPr>
          <p:nvPr/>
        </p:nvPicPr>
        <p:blipFill>
          <a:blip r:embed="rId9"/>
          <a:srcRect/>
          <a:stretch>
            <a:fillRect/>
          </a:stretch>
        </p:blipFill>
        <p:spPr bwMode="auto">
          <a:xfrm>
            <a:off x="0" y="4191000"/>
            <a:ext cx="1447800" cy="1447800"/>
          </a:xfrm>
          <a:prstGeom prst="rect">
            <a:avLst/>
          </a:prstGeom>
          <a:noFill/>
        </p:spPr>
      </p:pic>
      <p:pic>
        <p:nvPicPr>
          <p:cNvPr id="7" name="Picture 2" descr="http://www.communityinnovators.org.nz/wp-content/uploads/2011/09/Action-Learning-Illustration_High.jpg"/>
          <p:cNvPicPr>
            <a:picLocks noChangeAspect="1" noChangeArrowheads="1"/>
          </p:cNvPicPr>
          <p:nvPr/>
        </p:nvPicPr>
        <p:blipFill>
          <a:blip r:embed="rId10" cstate="print"/>
          <a:srcRect/>
          <a:stretch>
            <a:fillRect/>
          </a:stretch>
        </p:blipFill>
        <p:spPr bwMode="auto">
          <a:xfrm>
            <a:off x="1" y="76201"/>
            <a:ext cx="1560734" cy="1295399"/>
          </a:xfrm>
          <a:prstGeom prst="rect">
            <a:avLst/>
          </a:prstGeom>
          <a:noFill/>
          <a:ln w="9525">
            <a:noFill/>
            <a:miter lim="800000"/>
            <a:headEnd/>
            <a:tailEnd/>
          </a:ln>
        </p:spPr>
      </p:pic>
      <p:pic>
        <p:nvPicPr>
          <p:cNvPr id="8" name="Picture 7" descr="CANARI logo.jpg"/>
          <p:cNvPicPr>
            <a:picLocks noChangeAspect="1"/>
          </p:cNvPicPr>
          <p:nvPr/>
        </p:nvPicPr>
        <p:blipFill>
          <a:blip r:embed="rId11"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solidFill>
                  <a:schemeClr val="accent1">
                    <a:lumMod val="50000"/>
                  </a:schemeClr>
                </a:solidFill>
              </a:rPr>
              <a:t>What do you think?</a:t>
            </a:r>
            <a:endParaRPr lang="en-TT" dirty="0">
              <a:solidFill>
                <a:schemeClr val="accent1">
                  <a:lumMod val="50000"/>
                </a:schemeClr>
              </a:solidFill>
            </a:endParaRPr>
          </a:p>
        </p:txBody>
      </p:sp>
      <p:sp>
        <p:nvSpPr>
          <p:cNvPr id="3" name="Content Placeholder 2"/>
          <p:cNvSpPr>
            <a:spLocks noGrp="1"/>
          </p:cNvSpPr>
          <p:nvPr>
            <p:ph idx="1"/>
          </p:nvPr>
        </p:nvSpPr>
        <p:spPr/>
        <p:txBody>
          <a:bodyPr/>
          <a:lstStyle/>
          <a:p>
            <a:pPr algn="ctr">
              <a:buNone/>
            </a:pPr>
            <a:r>
              <a:rPr lang="en-TT" dirty="0" smtClean="0"/>
              <a:t>...are the questions?</a:t>
            </a:r>
          </a:p>
          <a:p>
            <a:pPr algn="ctr">
              <a:buNone/>
            </a:pPr>
            <a:r>
              <a:rPr lang="en-TT" dirty="0" smtClean="0"/>
              <a:t>...are the priority areas for action?</a:t>
            </a:r>
          </a:p>
          <a:p>
            <a:pPr algn="ctr">
              <a:buNone/>
            </a:pPr>
            <a:r>
              <a:rPr lang="en-TT" dirty="0" smtClean="0"/>
              <a:t>...are the opportunities?</a:t>
            </a:r>
          </a:p>
        </p:txBody>
      </p:sp>
      <p:pic>
        <p:nvPicPr>
          <p:cNvPr id="4" name="Picture 3"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42976" y="0"/>
            <a:ext cx="7162800" cy="6858002"/>
            <a:chOff x="1142976" y="0"/>
            <a:chExt cx="7162800" cy="6858002"/>
          </a:xfrm>
        </p:grpSpPr>
        <p:pic>
          <p:nvPicPr>
            <p:cNvPr id="57346" name="Picture 2" descr="http://www.munknee.com/wp-content/uploads/2011/11/global_economic_crisis.jpg"/>
            <p:cNvPicPr>
              <a:picLocks noChangeAspect="1" noChangeArrowheads="1"/>
            </p:cNvPicPr>
            <p:nvPr/>
          </p:nvPicPr>
          <p:blipFill>
            <a:blip r:embed="rId3"/>
            <a:srcRect/>
            <a:stretch>
              <a:fillRect/>
            </a:stretch>
          </p:blipFill>
          <p:spPr bwMode="auto">
            <a:xfrm>
              <a:off x="1142976" y="0"/>
              <a:ext cx="7162800" cy="6858002"/>
            </a:xfrm>
            <a:prstGeom prst="rect">
              <a:avLst/>
            </a:prstGeom>
            <a:noFill/>
          </p:spPr>
        </p:pic>
        <p:sp>
          <p:nvSpPr>
            <p:cNvPr id="6" name="Right Arrow 5"/>
            <p:cNvSpPr/>
            <p:nvPr/>
          </p:nvSpPr>
          <p:spPr bwMode="auto">
            <a:xfrm>
              <a:off x="1290614" y="2590800"/>
              <a:ext cx="14478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FOOD</a:t>
              </a:r>
            </a:p>
          </p:txBody>
        </p:sp>
        <p:sp>
          <p:nvSpPr>
            <p:cNvPr id="7" name="Right Arrow 6"/>
            <p:cNvSpPr/>
            <p:nvPr/>
          </p:nvSpPr>
          <p:spPr bwMode="auto">
            <a:xfrm flipH="1">
              <a:off x="5557814" y="5638800"/>
              <a:ext cx="25908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ECONOMIC</a:t>
              </a:r>
            </a:p>
          </p:txBody>
        </p:sp>
        <p:sp>
          <p:nvSpPr>
            <p:cNvPr id="8" name="Right Arrow 7"/>
            <p:cNvSpPr/>
            <p:nvPr/>
          </p:nvSpPr>
          <p:spPr bwMode="auto">
            <a:xfrm>
              <a:off x="1519214" y="5638800"/>
              <a:ext cx="19050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CLIMATE</a:t>
              </a:r>
            </a:p>
          </p:txBody>
        </p:sp>
        <p:sp>
          <p:nvSpPr>
            <p:cNvPr id="9" name="Right Arrow 8"/>
            <p:cNvSpPr/>
            <p:nvPr/>
          </p:nvSpPr>
          <p:spPr bwMode="auto">
            <a:xfrm flipH="1">
              <a:off x="6091214" y="4800600"/>
              <a:ext cx="22098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CONFLICT</a:t>
              </a:r>
            </a:p>
          </p:txBody>
        </p:sp>
        <p:sp>
          <p:nvSpPr>
            <p:cNvPr id="10" name="Right Arrow 9"/>
            <p:cNvSpPr/>
            <p:nvPr/>
          </p:nvSpPr>
          <p:spPr bwMode="auto">
            <a:xfrm>
              <a:off x="1443014" y="4572000"/>
              <a:ext cx="17526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TT" dirty="0" smtClean="0"/>
                <a:t>WATER</a:t>
              </a:r>
              <a:endParaRPr kumimoji="0" lang="en-TT" sz="2400" b="0" i="0" u="none" strike="noStrike" cap="none" normalizeH="0" baseline="0" dirty="0" smtClean="0">
                <a:ln>
                  <a:noFill/>
                </a:ln>
                <a:solidFill>
                  <a:schemeClr val="tx1"/>
                </a:solidFill>
                <a:effectLst/>
                <a:latin typeface="Arial" charset="0"/>
              </a:endParaRPr>
            </a:p>
          </p:txBody>
        </p:sp>
        <p:sp>
          <p:nvSpPr>
            <p:cNvPr id="11" name="Right Arrow 10"/>
            <p:cNvSpPr/>
            <p:nvPr/>
          </p:nvSpPr>
          <p:spPr bwMode="auto">
            <a:xfrm>
              <a:off x="1214414" y="3657600"/>
              <a:ext cx="1905000" cy="9170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400" b="0" i="0" u="none" strike="noStrike" cap="none" normalizeH="0" baseline="0" dirty="0" smtClean="0">
                  <a:ln>
                    <a:noFill/>
                  </a:ln>
                  <a:solidFill>
                    <a:schemeClr val="tx1"/>
                  </a:solidFill>
                  <a:effectLst/>
                  <a:latin typeface="Arial" charset="0"/>
                </a:rPr>
                <a:t>ENERGY</a:t>
              </a:r>
            </a:p>
          </p:txBody>
        </p:sp>
        <p:sp>
          <p:nvSpPr>
            <p:cNvPr id="12" name="Right Arrow 11"/>
            <p:cNvSpPr/>
            <p:nvPr/>
          </p:nvSpPr>
          <p:spPr bwMode="auto">
            <a:xfrm flipH="1">
              <a:off x="6243614" y="3048000"/>
              <a:ext cx="1981200" cy="140618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TT" sz="2000" b="0" i="0" u="none" strike="noStrike" cap="none" normalizeH="0" baseline="0" dirty="0" smtClean="0">
                  <a:ln>
                    <a:noFill/>
                  </a:ln>
                  <a:solidFill>
                    <a:schemeClr val="tx1"/>
                  </a:solidFill>
                  <a:effectLst/>
                  <a:latin typeface="Arial" charset="0"/>
                </a:rPr>
                <a:t>Ecosystem</a:t>
              </a:r>
              <a:r>
                <a:rPr kumimoji="0" lang="en-TT" sz="2000" b="0" i="0" u="none" strike="noStrike" cap="none" normalizeH="0" dirty="0" smtClean="0">
                  <a:ln>
                    <a:noFill/>
                  </a:ln>
                  <a:solidFill>
                    <a:schemeClr val="tx1"/>
                  </a:solidFill>
                  <a:effectLst/>
                  <a:latin typeface="Arial" charset="0"/>
                </a:rPr>
                <a:t> collapse</a:t>
              </a:r>
              <a:endParaRPr kumimoji="0" lang="en-TT" sz="2000" b="0" i="0" u="none" strike="noStrike" cap="none" normalizeH="0" baseline="0" dirty="0" smtClean="0">
                <a:ln>
                  <a:noFill/>
                </a:ln>
                <a:solidFill>
                  <a:schemeClr val="tx1"/>
                </a:solidFill>
                <a:effectLst/>
                <a:latin typeface="Arial" charset="0"/>
              </a:endParaRPr>
            </a:p>
          </p:txBody>
        </p:sp>
      </p:grpSp>
      <p:pic>
        <p:nvPicPr>
          <p:cNvPr id="14" name="Picture 13"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oknation.net/blog/home/blog_data/633/52633/images/3pillars.JPG"/>
          <p:cNvPicPr>
            <a:picLocks noChangeAspect="1" noChangeArrowheads="1"/>
          </p:cNvPicPr>
          <p:nvPr/>
        </p:nvPicPr>
        <p:blipFill>
          <a:blip r:embed="rId3"/>
          <a:srcRect/>
          <a:stretch>
            <a:fillRect/>
          </a:stretch>
        </p:blipFill>
        <p:spPr bwMode="auto">
          <a:xfrm>
            <a:off x="1142976" y="304800"/>
            <a:ext cx="4114800" cy="3166689"/>
          </a:xfrm>
          <a:prstGeom prst="rect">
            <a:avLst/>
          </a:prstGeom>
          <a:noFill/>
        </p:spPr>
      </p:pic>
      <p:pic>
        <p:nvPicPr>
          <p:cNvPr id="3" name="Content Placeholder 3" descr="Green_Economy.jpg"/>
          <p:cNvPicPr>
            <a:picLocks noChangeAspect="1"/>
          </p:cNvPicPr>
          <p:nvPr/>
        </p:nvPicPr>
        <p:blipFill>
          <a:blip r:embed="rId4"/>
          <a:stretch>
            <a:fillRect/>
          </a:stretch>
        </p:blipFill>
        <p:spPr>
          <a:xfrm>
            <a:off x="3505200" y="3786190"/>
            <a:ext cx="4216400" cy="2529840"/>
          </a:xfrm>
          <a:prstGeom prst="rect">
            <a:avLst/>
          </a:prstGeom>
        </p:spPr>
      </p:pic>
      <p:pic>
        <p:nvPicPr>
          <p:cNvPr id="4" name="Picture 3" descr="CANARI logo.jpg"/>
          <p:cNvPicPr>
            <a:picLocks noChangeAspect="1"/>
          </p:cNvPicPr>
          <p:nvPr/>
        </p:nvPicPr>
        <p:blipFill>
          <a:blip r:embed="rId5"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cartoonstock.com/lowres/wpr0301l.jpg"/>
          <p:cNvPicPr>
            <a:picLocks noChangeAspect="1" noChangeArrowheads="1"/>
          </p:cNvPicPr>
          <p:nvPr/>
        </p:nvPicPr>
        <p:blipFill>
          <a:blip r:embed="rId3"/>
          <a:srcRect/>
          <a:stretch>
            <a:fillRect/>
          </a:stretch>
        </p:blipFill>
        <p:spPr bwMode="auto">
          <a:xfrm>
            <a:off x="5143504" y="1743629"/>
            <a:ext cx="3092761" cy="4042825"/>
          </a:xfrm>
          <a:prstGeom prst="rect">
            <a:avLst/>
          </a:prstGeom>
          <a:noFill/>
        </p:spPr>
      </p:pic>
      <p:sp>
        <p:nvSpPr>
          <p:cNvPr id="3" name="Title 2"/>
          <p:cNvSpPr>
            <a:spLocks noGrp="1"/>
          </p:cNvSpPr>
          <p:nvPr>
            <p:ph type="title"/>
          </p:nvPr>
        </p:nvSpPr>
        <p:spPr>
          <a:xfrm>
            <a:off x="571472" y="609600"/>
            <a:ext cx="3581400" cy="1143000"/>
          </a:xfrm>
        </p:spPr>
        <p:txBody>
          <a:bodyPr>
            <a:normAutofit/>
          </a:bodyPr>
          <a:lstStyle/>
          <a:p>
            <a:r>
              <a:rPr lang="en-TT" sz="4800" dirty="0" smtClean="0">
                <a:solidFill>
                  <a:schemeClr val="accent1">
                    <a:lumMod val="50000"/>
                  </a:schemeClr>
                </a:solidFill>
              </a:rPr>
              <a:t>Risks</a:t>
            </a:r>
            <a:endParaRPr lang="en-TT" sz="4800" dirty="0">
              <a:solidFill>
                <a:schemeClr val="accent1">
                  <a:lumMod val="50000"/>
                </a:schemeClr>
              </a:solidFill>
            </a:endParaRPr>
          </a:p>
        </p:txBody>
      </p:sp>
      <p:sp>
        <p:nvSpPr>
          <p:cNvPr id="4" name="Content Placeholder 3"/>
          <p:cNvSpPr>
            <a:spLocks noGrp="1"/>
          </p:cNvSpPr>
          <p:nvPr>
            <p:ph idx="1"/>
          </p:nvPr>
        </p:nvSpPr>
        <p:spPr>
          <a:xfrm>
            <a:off x="785786" y="1981200"/>
            <a:ext cx="4114800" cy="4114800"/>
          </a:xfrm>
        </p:spPr>
        <p:txBody>
          <a:bodyPr/>
          <a:lstStyle/>
          <a:p>
            <a:r>
              <a:rPr lang="en-TT" sz="2800" dirty="0" smtClean="0"/>
              <a:t>“Green” but what about people?</a:t>
            </a:r>
          </a:p>
          <a:p>
            <a:r>
              <a:rPr lang="en-TT" sz="2800" dirty="0" smtClean="0"/>
              <a:t>Green jobs for who?</a:t>
            </a:r>
          </a:p>
          <a:p>
            <a:r>
              <a:rPr lang="en-TT" sz="2800" dirty="0" smtClean="0"/>
              <a:t>Trade protection and exclusion from economic markets?</a:t>
            </a:r>
          </a:p>
          <a:p>
            <a:r>
              <a:rPr lang="en-TT" sz="2800" dirty="0" smtClean="0"/>
              <a:t>One size fits all?</a:t>
            </a:r>
          </a:p>
          <a:p>
            <a:endParaRPr lang="en-TT" sz="2800" dirty="0"/>
          </a:p>
        </p:txBody>
      </p:sp>
      <p:pic>
        <p:nvPicPr>
          <p:cNvPr id="5" name="Picture 4"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p:cNvSpPr>
            <a:spLocks noGrp="1"/>
          </p:cNvSpPr>
          <p:nvPr>
            <p:ph type="subTitle" idx="1"/>
          </p:nvPr>
        </p:nvSpPr>
        <p:spPr>
          <a:xfrm>
            <a:off x="571472" y="428604"/>
            <a:ext cx="8072494" cy="1114412"/>
          </a:xfrm>
        </p:spPr>
        <p:txBody>
          <a:bodyPr>
            <a:noAutofit/>
          </a:bodyPr>
          <a:lstStyle/>
          <a:p>
            <a:r>
              <a:rPr lang="en-TT" dirty="0" smtClean="0">
                <a:solidFill>
                  <a:schemeClr val="accent1">
                    <a:lumMod val="50000"/>
                  </a:schemeClr>
                </a:solidFill>
              </a:rPr>
              <a:t>What does “Green Economy” mean in the Caribbean context?  </a:t>
            </a:r>
          </a:p>
          <a:p>
            <a:r>
              <a:rPr lang="en-TT" dirty="0" smtClean="0">
                <a:solidFill>
                  <a:schemeClr val="accent1">
                    <a:lumMod val="50000"/>
                  </a:schemeClr>
                </a:solidFill>
              </a:rPr>
              <a:t>How can we get out voice heard in international discussions?</a:t>
            </a:r>
          </a:p>
        </p:txBody>
      </p:sp>
      <p:pic>
        <p:nvPicPr>
          <p:cNvPr id="4105" name="Picture 9" descr="http://www.ilays.com/online/wp-content/uploads/2011/09/un-MEETING.jpg"/>
          <p:cNvPicPr>
            <a:picLocks noChangeAspect="1" noChangeArrowheads="1"/>
          </p:cNvPicPr>
          <p:nvPr/>
        </p:nvPicPr>
        <p:blipFill>
          <a:blip r:embed="rId3"/>
          <a:srcRect/>
          <a:stretch>
            <a:fillRect/>
          </a:stretch>
        </p:blipFill>
        <p:spPr bwMode="auto">
          <a:xfrm>
            <a:off x="6215074" y="3214686"/>
            <a:ext cx="2624378" cy="1747836"/>
          </a:xfrm>
          <a:prstGeom prst="rect">
            <a:avLst/>
          </a:prstGeom>
          <a:noFill/>
        </p:spPr>
      </p:pic>
      <p:sp>
        <p:nvSpPr>
          <p:cNvPr id="10" name="Right Arrow 9"/>
          <p:cNvSpPr/>
          <p:nvPr/>
        </p:nvSpPr>
        <p:spPr bwMode="auto">
          <a:xfrm>
            <a:off x="3643306" y="3462343"/>
            <a:ext cx="2428892" cy="917079"/>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TT" sz="2400" b="0" i="0" u="none" strike="noStrike" cap="none" normalizeH="0" baseline="0" smtClean="0">
              <a:ln>
                <a:noFill/>
              </a:ln>
              <a:solidFill>
                <a:schemeClr val="tx1"/>
              </a:solidFill>
              <a:effectLst/>
              <a:latin typeface="Arial" charset="0"/>
            </a:endParaRPr>
          </a:p>
        </p:txBody>
      </p:sp>
      <p:grpSp>
        <p:nvGrpSpPr>
          <p:cNvPr id="2" name="Group 14"/>
          <p:cNvGrpSpPr/>
          <p:nvPr/>
        </p:nvGrpSpPr>
        <p:grpSpPr>
          <a:xfrm>
            <a:off x="357158" y="2928942"/>
            <a:ext cx="3000396" cy="2643198"/>
            <a:chOff x="0" y="2286000"/>
            <a:chExt cx="4876800" cy="3752850"/>
          </a:xfrm>
        </p:grpSpPr>
        <p:pic>
          <p:nvPicPr>
            <p:cNvPr id="9" name="Picture 8" descr="IMG_0831.JPG"/>
            <p:cNvPicPr>
              <a:picLocks noChangeAspect="1"/>
            </p:cNvPicPr>
            <p:nvPr/>
          </p:nvPicPr>
          <p:blipFill>
            <a:blip r:embed="rId4" cstate="print"/>
            <a:stretch>
              <a:fillRect/>
            </a:stretch>
          </p:blipFill>
          <p:spPr>
            <a:xfrm>
              <a:off x="2209800" y="2286000"/>
              <a:ext cx="2667000" cy="2000250"/>
            </a:xfrm>
            <a:prstGeom prst="rect">
              <a:avLst/>
            </a:prstGeom>
          </p:spPr>
        </p:pic>
        <p:pic>
          <p:nvPicPr>
            <p:cNvPr id="11" name="Picture 10" descr="IMG_0784.JPG"/>
            <p:cNvPicPr>
              <a:picLocks noChangeAspect="1"/>
            </p:cNvPicPr>
            <p:nvPr/>
          </p:nvPicPr>
          <p:blipFill>
            <a:blip r:embed="rId5" cstate="print"/>
            <a:stretch>
              <a:fillRect/>
            </a:stretch>
          </p:blipFill>
          <p:spPr>
            <a:xfrm>
              <a:off x="2514600" y="4267200"/>
              <a:ext cx="2362200" cy="1771650"/>
            </a:xfrm>
            <a:prstGeom prst="rect">
              <a:avLst/>
            </a:prstGeom>
          </p:spPr>
        </p:pic>
        <p:pic>
          <p:nvPicPr>
            <p:cNvPr id="12" name="Picture 11" descr="IMG_0815.JPG"/>
            <p:cNvPicPr>
              <a:picLocks noChangeAspect="1"/>
            </p:cNvPicPr>
            <p:nvPr/>
          </p:nvPicPr>
          <p:blipFill>
            <a:blip r:embed="rId6" cstate="print"/>
            <a:srcRect l="20833" t="21111" r="20833" b="27778"/>
            <a:stretch>
              <a:fillRect/>
            </a:stretch>
          </p:blipFill>
          <p:spPr>
            <a:xfrm>
              <a:off x="0" y="2286000"/>
              <a:ext cx="2551043" cy="1676400"/>
            </a:xfrm>
            <a:prstGeom prst="rect">
              <a:avLst/>
            </a:prstGeom>
          </p:spPr>
        </p:pic>
        <p:pic>
          <p:nvPicPr>
            <p:cNvPr id="13" name="Picture 12" descr="IMG_0786.JPG"/>
            <p:cNvPicPr>
              <a:picLocks noChangeAspect="1"/>
            </p:cNvPicPr>
            <p:nvPr/>
          </p:nvPicPr>
          <p:blipFill>
            <a:blip r:embed="rId7" cstate="print"/>
            <a:srcRect l="18333" t="7778" b="5752"/>
            <a:stretch>
              <a:fillRect/>
            </a:stretch>
          </p:blipFill>
          <p:spPr>
            <a:xfrm>
              <a:off x="0" y="3962400"/>
              <a:ext cx="2590800" cy="2057400"/>
            </a:xfrm>
            <a:prstGeom prst="rect">
              <a:avLst/>
            </a:prstGeom>
          </p:spPr>
        </p:pic>
      </p:grpSp>
      <p:pic>
        <p:nvPicPr>
          <p:cNvPr id="14" name="Picture 13" descr="GECdialoguesynthesis_FINAL 1.jpg"/>
          <p:cNvPicPr>
            <a:picLocks noChangeAspect="1"/>
          </p:cNvPicPr>
          <p:nvPr/>
        </p:nvPicPr>
        <p:blipFill>
          <a:blip r:embed="rId8" cstate="print"/>
          <a:stretch>
            <a:fillRect/>
          </a:stretch>
        </p:blipFill>
        <p:spPr>
          <a:xfrm>
            <a:off x="3929058" y="4429132"/>
            <a:ext cx="1571636" cy="2222525"/>
          </a:xfrm>
          <a:prstGeom prst="rect">
            <a:avLst/>
          </a:prstGeom>
        </p:spPr>
      </p:pic>
      <p:pic>
        <p:nvPicPr>
          <p:cNvPr id="15" name="Picture 14" descr="iied logo.jpg"/>
          <p:cNvPicPr>
            <a:picLocks noChangeAspect="1"/>
          </p:cNvPicPr>
          <p:nvPr/>
        </p:nvPicPr>
        <p:blipFill>
          <a:blip r:embed="rId9"/>
          <a:stretch>
            <a:fillRect/>
          </a:stretch>
        </p:blipFill>
        <p:spPr>
          <a:xfrm>
            <a:off x="5500694" y="5357826"/>
            <a:ext cx="897733" cy="1238252"/>
          </a:xfrm>
          <a:prstGeom prst="rect">
            <a:avLst/>
          </a:prstGeom>
        </p:spPr>
      </p:pic>
      <p:pic>
        <p:nvPicPr>
          <p:cNvPr id="17" name="Picture 16" descr="CANARI logo.jpg"/>
          <p:cNvPicPr>
            <a:picLocks noChangeAspect="1"/>
          </p:cNvPicPr>
          <p:nvPr/>
        </p:nvPicPr>
        <p:blipFill>
          <a:blip r:embed="rId10"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2976" y="214298"/>
            <a:ext cx="6781800" cy="1143000"/>
          </a:xfrm>
        </p:spPr>
        <p:txBody>
          <a:bodyPr>
            <a:normAutofit/>
          </a:bodyPr>
          <a:lstStyle/>
          <a:p>
            <a:r>
              <a:rPr lang="en-TT" sz="4000" dirty="0" smtClean="0">
                <a:solidFill>
                  <a:schemeClr val="accent1">
                    <a:lumMod val="50000"/>
                  </a:schemeClr>
                </a:solidFill>
              </a:rPr>
              <a:t>Caribbean regional dialogue</a:t>
            </a:r>
          </a:p>
        </p:txBody>
      </p:sp>
      <p:sp>
        <p:nvSpPr>
          <p:cNvPr id="5123" name="Content Placeholder 2"/>
          <p:cNvSpPr>
            <a:spLocks noGrp="1"/>
          </p:cNvSpPr>
          <p:nvPr>
            <p:ph idx="1"/>
          </p:nvPr>
        </p:nvSpPr>
        <p:spPr>
          <a:xfrm>
            <a:off x="2133600" y="1295400"/>
            <a:ext cx="6324600" cy="5029200"/>
          </a:xfrm>
        </p:spPr>
        <p:txBody>
          <a:bodyPr/>
          <a:lstStyle/>
          <a:p>
            <a:endParaRPr lang="en-TT" sz="2400" dirty="0" smtClean="0"/>
          </a:p>
          <a:p>
            <a:endParaRPr lang="en-TT" sz="2400" dirty="0" smtClean="0"/>
          </a:p>
          <a:p>
            <a:endParaRPr lang="en-TT" sz="2400" dirty="0" smtClean="0"/>
          </a:p>
        </p:txBody>
      </p:sp>
      <p:pic>
        <p:nvPicPr>
          <p:cNvPr id="4" name="Picture 3" descr="webpage image.jpg"/>
          <p:cNvPicPr>
            <a:picLocks noChangeAspect="1"/>
          </p:cNvPicPr>
          <p:nvPr/>
        </p:nvPicPr>
        <p:blipFill>
          <a:blip r:embed="rId3" cstate="print"/>
          <a:stretch>
            <a:fillRect/>
          </a:stretch>
        </p:blipFill>
        <p:spPr>
          <a:xfrm>
            <a:off x="3276600" y="3657600"/>
            <a:ext cx="5561556" cy="2819400"/>
          </a:xfrm>
          <a:prstGeom prst="rect">
            <a:avLst/>
          </a:prstGeom>
        </p:spPr>
      </p:pic>
      <p:pic>
        <p:nvPicPr>
          <p:cNvPr id="6" name="Picture 5" descr="IMG_6649.JPG"/>
          <p:cNvPicPr>
            <a:picLocks noChangeAspect="1"/>
          </p:cNvPicPr>
          <p:nvPr/>
        </p:nvPicPr>
        <p:blipFill>
          <a:blip r:embed="rId4" cstate="print"/>
          <a:srcRect t="36250"/>
          <a:stretch>
            <a:fillRect/>
          </a:stretch>
        </p:blipFill>
        <p:spPr>
          <a:xfrm>
            <a:off x="571472" y="1571612"/>
            <a:ext cx="4572000" cy="1943100"/>
          </a:xfrm>
          <a:prstGeom prst="rect">
            <a:avLst/>
          </a:prstGeom>
        </p:spPr>
      </p:pic>
      <p:pic>
        <p:nvPicPr>
          <p:cNvPr id="7" name="Picture 6" descr="vlcsnap-2011-06-03-12h15m36s254.png"/>
          <p:cNvPicPr/>
          <p:nvPr/>
        </p:nvPicPr>
        <p:blipFill>
          <a:blip r:embed="rId5" cstate="print">
            <a:lum bright="20000"/>
          </a:blip>
          <a:srcRect l="48261" t="28868"/>
          <a:stretch>
            <a:fillRect/>
          </a:stretch>
        </p:blipFill>
        <p:spPr>
          <a:xfrm>
            <a:off x="642910" y="4071942"/>
            <a:ext cx="2266950" cy="1795462"/>
          </a:xfrm>
          <a:prstGeom prst="rect">
            <a:avLst/>
          </a:prstGeom>
        </p:spPr>
      </p:pic>
      <p:pic>
        <p:nvPicPr>
          <p:cNvPr id="8" name="Picture 7" descr="CANARI logo.jpg"/>
          <p:cNvPicPr>
            <a:picLocks noChangeAspect="1"/>
          </p:cNvPicPr>
          <p:nvPr/>
        </p:nvPicPr>
        <p:blipFill>
          <a:blip r:embed="rId6"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57290" y="114300"/>
            <a:ext cx="6324600" cy="1143000"/>
          </a:xfrm>
        </p:spPr>
        <p:txBody>
          <a:bodyPr>
            <a:noAutofit/>
          </a:bodyPr>
          <a:lstStyle/>
          <a:p>
            <a:r>
              <a:rPr lang="en-TT" sz="4000" dirty="0" smtClean="0">
                <a:solidFill>
                  <a:schemeClr val="accent1">
                    <a:lumMod val="50000"/>
                  </a:schemeClr>
                </a:solidFill>
              </a:rPr>
              <a:t>Characteristics of a green economy in the Caribbean</a:t>
            </a:r>
          </a:p>
        </p:txBody>
      </p:sp>
      <p:sp>
        <p:nvSpPr>
          <p:cNvPr id="9219" name="Content Placeholder 2"/>
          <p:cNvSpPr>
            <a:spLocks noGrp="1"/>
          </p:cNvSpPr>
          <p:nvPr>
            <p:ph idx="1"/>
          </p:nvPr>
        </p:nvSpPr>
        <p:spPr>
          <a:xfrm>
            <a:off x="3886200" y="1981200"/>
            <a:ext cx="4876800" cy="4438650"/>
          </a:xfrm>
        </p:spPr>
        <p:txBody>
          <a:bodyPr/>
          <a:lstStyle/>
          <a:p>
            <a:r>
              <a:rPr lang="en-GB" sz="2400" dirty="0" smtClean="0"/>
              <a:t>Equitable distribution of economic benefits and effective management of ecological resources</a:t>
            </a:r>
          </a:p>
          <a:p>
            <a:r>
              <a:rPr lang="en-GB" sz="2400" dirty="0" smtClean="0"/>
              <a:t>Economically viable and resilient to both external and internal shocks</a:t>
            </a:r>
          </a:p>
          <a:p>
            <a:r>
              <a:rPr lang="en-GB" sz="2400" dirty="0" smtClean="0"/>
              <a:t>Self-directed and self-reliant </a:t>
            </a:r>
          </a:p>
          <a:p>
            <a:r>
              <a:rPr lang="en-GB" sz="2400" dirty="0" smtClean="0"/>
              <a:t>Pro-poor and generating decent jobs and working conditions for local people</a:t>
            </a:r>
            <a:endParaRPr lang="en-TT" sz="2400" dirty="0" smtClean="0"/>
          </a:p>
        </p:txBody>
      </p:sp>
      <p:pic>
        <p:nvPicPr>
          <p:cNvPr id="6" name="Picture 5" descr="Forest Users.JPG"/>
          <p:cNvPicPr>
            <a:picLocks noChangeAspect="1"/>
          </p:cNvPicPr>
          <p:nvPr/>
        </p:nvPicPr>
        <p:blipFill>
          <a:blip r:embed="rId3" cstate="print"/>
          <a:srcRect l="6250"/>
          <a:stretch>
            <a:fillRect/>
          </a:stretch>
        </p:blipFill>
        <p:spPr>
          <a:xfrm>
            <a:off x="228600" y="2819400"/>
            <a:ext cx="3200400" cy="2560320"/>
          </a:xfrm>
          <a:prstGeom prst="rect">
            <a:avLst/>
          </a:prstGeom>
        </p:spPr>
      </p:pic>
      <p:pic>
        <p:nvPicPr>
          <p:cNvPr id="5" name="Picture 4" descr="CANARI logo.jpg"/>
          <p:cNvPicPr>
            <a:picLocks noChangeAspect="1"/>
          </p:cNvPicPr>
          <p:nvPr/>
        </p:nvPicPr>
        <p:blipFill>
          <a:blip r:embed="rId4"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71604" y="304800"/>
            <a:ext cx="6324600" cy="1143000"/>
          </a:xfrm>
        </p:spPr>
        <p:txBody>
          <a:bodyPr>
            <a:noAutofit/>
          </a:bodyPr>
          <a:lstStyle/>
          <a:p>
            <a:r>
              <a:rPr lang="en-TT" sz="4000" dirty="0" smtClean="0">
                <a:solidFill>
                  <a:schemeClr val="accent1">
                    <a:lumMod val="50000"/>
                  </a:schemeClr>
                </a:solidFill>
              </a:rPr>
              <a:t>Key principles for a green economy in the Caribbean </a:t>
            </a:r>
          </a:p>
        </p:txBody>
      </p:sp>
      <p:sp>
        <p:nvSpPr>
          <p:cNvPr id="10243" name="Content Placeholder 2"/>
          <p:cNvSpPr>
            <a:spLocks noGrp="1"/>
          </p:cNvSpPr>
          <p:nvPr>
            <p:ph idx="1"/>
          </p:nvPr>
        </p:nvSpPr>
        <p:spPr>
          <a:xfrm>
            <a:off x="714348" y="1785926"/>
            <a:ext cx="8201052" cy="4310074"/>
          </a:xfrm>
        </p:spPr>
        <p:txBody>
          <a:bodyPr/>
          <a:lstStyle/>
          <a:p>
            <a:pPr algn="ctr">
              <a:buNone/>
            </a:pPr>
            <a:r>
              <a:rPr lang="en-TT" sz="2800" dirty="0" smtClean="0"/>
              <a:t>Common vision</a:t>
            </a:r>
          </a:p>
          <a:p>
            <a:pPr algn="ctr">
              <a:buNone/>
            </a:pPr>
            <a:r>
              <a:rPr lang="en-TT" sz="2800" dirty="0" smtClean="0"/>
              <a:t>Human security</a:t>
            </a:r>
          </a:p>
          <a:p>
            <a:pPr algn="ctr">
              <a:buNone/>
            </a:pPr>
            <a:r>
              <a:rPr lang="en-TT" sz="2800" dirty="0" smtClean="0"/>
              <a:t>Good governance</a:t>
            </a:r>
          </a:p>
          <a:p>
            <a:pPr algn="ctr">
              <a:buNone/>
            </a:pPr>
            <a:r>
              <a:rPr lang="en-TT" sz="2800" dirty="0" smtClean="0"/>
              <a:t>Well educated citizenry</a:t>
            </a:r>
          </a:p>
          <a:p>
            <a:pPr algn="ctr">
              <a:buNone/>
            </a:pPr>
            <a:r>
              <a:rPr lang="en-TT" sz="2800" dirty="0" smtClean="0"/>
              <a:t>Involved young people</a:t>
            </a:r>
          </a:p>
          <a:p>
            <a:pPr algn="ctr">
              <a:buNone/>
            </a:pPr>
            <a:r>
              <a:rPr lang="en-TT" sz="2800" dirty="0" smtClean="0"/>
              <a:t>Informed and mobilised civil society</a:t>
            </a:r>
          </a:p>
          <a:p>
            <a:pPr algn="ctr">
              <a:buNone/>
            </a:pPr>
            <a:r>
              <a:rPr lang="en-TT" sz="2800" dirty="0" smtClean="0"/>
              <a:t>Commitment to pan-Caribbean cooperation</a:t>
            </a:r>
          </a:p>
        </p:txBody>
      </p:sp>
      <p:pic>
        <p:nvPicPr>
          <p:cNvPr id="4" name="Picture 3" descr="CANARI logo.jpg"/>
          <p:cNvPicPr>
            <a:picLocks noChangeAspect="1"/>
          </p:cNvPicPr>
          <p:nvPr/>
        </p:nvPicPr>
        <p:blipFill>
          <a:blip r:embed="rId2"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l"/>
            <a:r>
              <a:rPr lang="en-TT" dirty="0" smtClean="0">
                <a:solidFill>
                  <a:schemeClr val="accent1">
                    <a:lumMod val="50000"/>
                  </a:schemeClr>
                </a:solidFill>
              </a:rPr>
              <a:t>EMERGING CARIBBEAN INITIATIVES:</a:t>
            </a:r>
            <a:br>
              <a:rPr lang="en-TT" dirty="0" smtClean="0">
                <a:solidFill>
                  <a:schemeClr val="accent1">
                    <a:lumMod val="50000"/>
                  </a:schemeClr>
                </a:solidFill>
              </a:rPr>
            </a:br>
            <a:endParaRPr lang="en-TT" dirty="0" smtClean="0">
              <a:solidFill>
                <a:schemeClr val="accent1">
                  <a:lumMod val="50000"/>
                </a:schemeClr>
              </a:solidFill>
            </a:endParaRPr>
          </a:p>
        </p:txBody>
      </p:sp>
      <p:sp>
        <p:nvSpPr>
          <p:cNvPr id="12291" name="Subtitle 2"/>
          <p:cNvSpPr>
            <a:spLocks noGrp="1"/>
          </p:cNvSpPr>
          <p:nvPr>
            <p:ph type="body" idx="1"/>
          </p:nvPr>
        </p:nvSpPr>
        <p:spPr/>
        <p:txBody>
          <a:bodyPr/>
          <a:lstStyle/>
          <a:p>
            <a:pPr algn="l"/>
            <a:r>
              <a:rPr lang="en-TT" i="1" dirty="0" smtClean="0">
                <a:solidFill>
                  <a:schemeClr val="accent1">
                    <a:lumMod val="50000"/>
                  </a:schemeClr>
                </a:solidFill>
              </a:rPr>
              <a:t>“We wish to thank the world for giving our model of development a name.”</a:t>
            </a:r>
          </a:p>
        </p:txBody>
      </p:sp>
      <p:pic>
        <p:nvPicPr>
          <p:cNvPr id="4" name="Picture 3" descr="CANARI logo.jpg"/>
          <p:cNvPicPr>
            <a:picLocks noChangeAspect="1"/>
          </p:cNvPicPr>
          <p:nvPr/>
        </p:nvPicPr>
        <p:blipFill>
          <a:blip r:embed="rId3" cstate="print"/>
          <a:stretch>
            <a:fillRect/>
          </a:stretch>
        </p:blipFill>
        <p:spPr>
          <a:xfrm>
            <a:off x="0" y="5786454"/>
            <a:ext cx="931779" cy="10715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1318</Words>
  <Application>Microsoft Office PowerPoint</Application>
  <PresentationFormat>On-screen Show (4:3)</PresentationFormat>
  <Paragraphs>127</Paragraphs>
  <Slides>19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Risks</vt:lpstr>
      <vt:lpstr>PowerPoint Presentation</vt:lpstr>
      <vt:lpstr>Caribbean regional dialogue</vt:lpstr>
      <vt:lpstr>Characteristics of a green economy in the Caribbean</vt:lpstr>
      <vt:lpstr>Key principles for a green economy in the Caribbean </vt:lpstr>
      <vt:lpstr>EMERGING CARIBBEAN INITIATIVES: </vt:lpstr>
      <vt:lpstr>Regional policy, institutions and initiatives</vt:lpstr>
      <vt:lpstr>National policy initiatives</vt:lpstr>
      <vt:lpstr>Sectoral initiatives</vt:lpstr>
      <vt:lpstr>PowerPoint Presentation</vt:lpstr>
      <vt:lpstr>The Caribbean Green Economy Action Learning Group</vt:lpstr>
      <vt:lpstr>Objectives </vt:lpstr>
      <vt:lpstr>PowerPoint Presentation</vt:lpstr>
      <vt:lpstr>PowerPoint Presentation</vt:lpstr>
      <vt:lpstr>PowerPoint Presentation</vt:lpstr>
      <vt:lpstr>What do you think?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Leotaud</dc:creator>
  <cp:lastModifiedBy>Anastacia Lee Quay</cp:lastModifiedBy>
  <cp:revision>55</cp:revision>
  <dcterms:created xsi:type="dcterms:W3CDTF">2012-05-23T14:03:48Z</dcterms:created>
  <dcterms:modified xsi:type="dcterms:W3CDTF">2015-04-08T14:50:30Z</dcterms:modified>
</cp:coreProperties>
</file>